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handoutMasterIdLst>
    <p:handoutMasterId r:id="rId35"/>
  </p:handoutMasterIdLst>
  <p:sldIdLst>
    <p:sldId id="256" r:id="rId5"/>
    <p:sldId id="272" r:id="rId6"/>
    <p:sldId id="267" r:id="rId7"/>
    <p:sldId id="268" r:id="rId8"/>
    <p:sldId id="275" r:id="rId9"/>
    <p:sldId id="264" r:id="rId10"/>
    <p:sldId id="269" r:id="rId11"/>
    <p:sldId id="270" r:id="rId12"/>
    <p:sldId id="271" r:id="rId13"/>
    <p:sldId id="274" r:id="rId14"/>
    <p:sldId id="297" r:id="rId15"/>
    <p:sldId id="768" r:id="rId16"/>
    <p:sldId id="696" r:id="rId17"/>
    <p:sldId id="697" r:id="rId18"/>
    <p:sldId id="698" r:id="rId19"/>
    <p:sldId id="699" r:id="rId20"/>
    <p:sldId id="700" r:id="rId21"/>
    <p:sldId id="701" r:id="rId22"/>
    <p:sldId id="702" r:id="rId23"/>
    <p:sldId id="703" r:id="rId24"/>
    <p:sldId id="770" r:id="rId25"/>
    <p:sldId id="773" r:id="rId26"/>
    <p:sldId id="772" r:id="rId27"/>
    <p:sldId id="771" r:id="rId28"/>
    <p:sldId id="265" r:id="rId29"/>
    <p:sldId id="266" r:id="rId30"/>
    <p:sldId id="263" r:id="rId31"/>
    <p:sldId id="273" r:id="rId32"/>
    <p:sldId id="276"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958" userDrawn="1">
          <p15:clr>
            <a:srgbClr val="A4A3A4"/>
          </p15:clr>
        </p15:guide>
        <p15:guide id="2"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erio, Martina" initials="BM" lastIdx="10" clrIdx="0">
    <p:extLst>
      <p:ext uri="{19B8F6BF-5375-455C-9EA6-DF929625EA0E}">
        <p15:presenceInfo xmlns:p15="http://schemas.microsoft.com/office/powerpoint/2012/main" userId="Ballerio, Martina" providerId="None"/>
      </p:ext>
    </p:extLst>
  </p:cmAuthor>
  <p:cmAuthor id="2" name="Chiarella, Mattia" initials="CM" lastIdx="3" clrIdx="1">
    <p:extLst>
      <p:ext uri="{19B8F6BF-5375-455C-9EA6-DF929625EA0E}">
        <p15:presenceInfo xmlns:p15="http://schemas.microsoft.com/office/powerpoint/2012/main" userId="Chiarella, Matt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827BA-A66B-4D90-AEDA-2582D22FCF5E}" v="7" dt="2023-01-06T01:20:24.77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01" autoAdjust="0"/>
  </p:normalViewPr>
  <p:slideViewPr>
    <p:cSldViewPr snapToGrid="0" snapToObjects="1">
      <p:cViewPr varScale="1">
        <p:scale>
          <a:sx n="119" d="100"/>
          <a:sy n="119" d="100"/>
        </p:scale>
        <p:origin x="234" y="108"/>
      </p:cViewPr>
      <p:guideLst>
        <p:guide orient="horz" pos="958"/>
        <p:guide pos="7015"/>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tegal, Fabio (Partner Business Manager)" userId="8963e140-029c-4fd9-82ce-dfe002c8afb4" providerId="ADAL" clId="{5FD827BA-A66B-4D90-AEDA-2582D22FCF5E}"/>
    <pc:docChg chg="undo custSel addSld delSld modSld sldOrd modMainMaster">
      <pc:chgData name="Bottegal, Fabio (Partner Business Manager)" userId="8963e140-029c-4fd9-82ce-dfe002c8afb4" providerId="ADAL" clId="{5FD827BA-A66B-4D90-AEDA-2582D22FCF5E}" dt="2023-01-06T01:44:25.896" v="165"/>
      <pc:docMkLst>
        <pc:docMk/>
      </pc:docMkLst>
      <pc:sldChg chg="del">
        <pc:chgData name="Bottegal, Fabio (Partner Business Manager)" userId="8963e140-029c-4fd9-82ce-dfe002c8afb4" providerId="ADAL" clId="{5FD827BA-A66B-4D90-AEDA-2582D22FCF5E}" dt="2023-01-06T01:18:04.225" v="152" actId="47"/>
        <pc:sldMkLst>
          <pc:docMk/>
          <pc:sldMk cId="2168235421" sldId="257"/>
        </pc:sldMkLst>
      </pc:sldChg>
      <pc:sldChg chg="modSp mod">
        <pc:chgData name="Bottegal, Fabio (Partner Business Manager)" userId="8963e140-029c-4fd9-82ce-dfe002c8afb4" providerId="ADAL" clId="{5FD827BA-A66B-4D90-AEDA-2582D22FCF5E}" dt="2023-01-06T01:16:43.739" v="123" actId="1038"/>
        <pc:sldMkLst>
          <pc:docMk/>
          <pc:sldMk cId="1795333544" sldId="263"/>
        </pc:sldMkLst>
        <pc:spChg chg="mod">
          <ac:chgData name="Bottegal, Fabio (Partner Business Manager)" userId="8963e140-029c-4fd9-82ce-dfe002c8afb4" providerId="ADAL" clId="{5FD827BA-A66B-4D90-AEDA-2582D22FCF5E}" dt="2023-01-06T01:16:32.168" v="117" actId="1035"/>
          <ac:spMkLst>
            <pc:docMk/>
            <pc:sldMk cId="1795333544" sldId="263"/>
            <ac:spMk id="2" creationId="{00000000-0000-0000-0000-000000000000}"/>
          </ac:spMkLst>
        </pc:spChg>
        <pc:spChg chg="mod">
          <ac:chgData name="Bottegal, Fabio (Partner Business Manager)" userId="8963e140-029c-4fd9-82ce-dfe002c8afb4" providerId="ADAL" clId="{5FD827BA-A66B-4D90-AEDA-2582D22FCF5E}" dt="2023-01-06T01:16:32.168" v="117" actId="1035"/>
          <ac:spMkLst>
            <pc:docMk/>
            <pc:sldMk cId="1795333544" sldId="263"/>
            <ac:spMk id="3" creationId="{00000000-0000-0000-0000-000000000000}"/>
          </ac:spMkLst>
        </pc:spChg>
        <pc:spChg chg="mod">
          <ac:chgData name="Bottegal, Fabio (Partner Business Manager)" userId="8963e140-029c-4fd9-82ce-dfe002c8afb4" providerId="ADAL" clId="{5FD827BA-A66B-4D90-AEDA-2582D22FCF5E}" dt="2023-01-06T01:16:32.168" v="117" actId="1035"/>
          <ac:spMkLst>
            <pc:docMk/>
            <pc:sldMk cId="1795333544" sldId="263"/>
            <ac:spMk id="4" creationId="{00000000-0000-0000-0000-000000000000}"/>
          </ac:spMkLst>
        </pc:spChg>
        <pc:spChg chg="mod">
          <ac:chgData name="Bottegal, Fabio (Partner Business Manager)" userId="8963e140-029c-4fd9-82ce-dfe002c8afb4" providerId="ADAL" clId="{5FD827BA-A66B-4D90-AEDA-2582D22FCF5E}" dt="2023-01-06T01:16:32.168" v="117" actId="1035"/>
          <ac:spMkLst>
            <pc:docMk/>
            <pc:sldMk cId="1795333544" sldId="263"/>
            <ac:spMk id="5" creationId="{00000000-0000-0000-0000-000000000000}"/>
          </ac:spMkLst>
        </pc:spChg>
        <pc:spChg chg="mod">
          <ac:chgData name="Bottegal, Fabio (Partner Business Manager)" userId="8963e140-029c-4fd9-82ce-dfe002c8afb4" providerId="ADAL" clId="{5FD827BA-A66B-4D90-AEDA-2582D22FCF5E}" dt="2023-01-06T01:16:32.168" v="117" actId="1035"/>
          <ac:spMkLst>
            <pc:docMk/>
            <pc:sldMk cId="1795333544" sldId="263"/>
            <ac:spMk id="6" creationId="{00000000-0000-0000-0000-000000000000}"/>
          </ac:spMkLst>
        </pc:spChg>
        <pc:spChg chg="mod">
          <ac:chgData name="Bottegal, Fabio (Partner Business Manager)" userId="8963e140-029c-4fd9-82ce-dfe002c8afb4" providerId="ADAL" clId="{5FD827BA-A66B-4D90-AEDA-2582D22FCF5E}" dt="2023-01-06T01:16:43.739" v="123" actId="1038"/>
          <ac:spMkLst>
            <pc:docMk/>
            <pc:sldMk cId="1795333544" sldId="263"/>
            <ac:spMk id="9" creationId="{00000000-0000-0000-0000-000000000000}"/>
          </ac:spMkLst>
        </pc:spChg>
        <pc:spChg chg="mod">
          <ac:chgData name="Bottegal, Fabio (Partner Business Manager)" userId="8963e140-029c-4fd9-82ce-dfe002c8afb4" providerId="ADAL" clId="{5FD827BA-A66B-4D90-AEDA-2582D22FCF5E}" dt="2023-01-06T01:16:32.168" v="117" actId="1035"/>
          <ac:spMkLst>
            <pc:docMk/>
            <pc:sldMk cId="1795333544" sldId="263"/>
            <ac:spMk id="11" creationId="{00000000-0000-0000-0000-000000000000}"/>
          </ac:spMkLst>
        </pc:spChg>
        <pc:spChg chg="mod">
          <ac:chgData name="Bottegal, Fabio (Partner Business Manager)" userId="8963e140-029c-4fd9-82ce-dfe002c8afb4" providerId="ADAL" clId="{5FD827BA-A66B-4D90-AEDA-2582D22FCF5E}" dt="2023-01-06T01:16:32.168" v="117" actId="1035"/>
          <ac:spMkLst>
            <pc:docMk/>
            <pc:sldMk cId="1795333544" sldId="263"/>
            <ac:spMk id="12" creationId="{00000000-0000-0000-0000-000000000000}"/>
          </ac:spMkLst>
        </pc:spChg>
      </pc:sldChg>
      <pc:sldChg chg="modSp mod">
        <pc:chgData name="Bottegal, Fabio (Partner Business Manager)" userId="8963e140-029c-4fd9-82ce-dfe002c8afb4" providerId="ADAL" clId="{5FD827BA-A66B-4D90-AEDA-2582D22FCF5E}" dt="2023-01-06T01:14:11.148" v="64" actId="1076"/>
        <pc:sldMkLst>
          <pc:docMk/>
          <pc:sldMk cId="2725250970" sldId="264"/>
        </pc:sldMkLst>
        <pc:spChg chg="mod">
          <ac:chgData name="Bottegal, Fabio (Partner Business Manager)" userId="8963e140-029c-4fd9-82ce-dfe002c8afb4" providerId="ADAL" clId="{5FD827BA-A66B-4D90-AEDA-2582D22FCF5E}" dt="2023-01-06T01:14:11.148" v="64" actId="1076"/>
          <ac:spMkLst>
            <pc:docMk/>
            <pc:sldMk cId="2725250970" sldId="264"/>
            <ac:spMk id="2" creationId="{02AB6C9B-06A3-4EB6-938D-B2380F01A17E}"/>
          </ac:spMkLst>
        </pc:spChg>
      </pc:sldChg>
      <pc:sldChg chg="modSp mod ord">
        <pc:chgData name="Bottegal, Fabio (Partner Business Manager)" userId="8963e140-029c-4fd9-82ce-dfe002c8afb4" providerId="ADAL" clId="{5FD827BA-A66B-4D90-AEDA-2582D22FCF5E}" dt="2023-01-06T01:40:10.423" v="161"/>
        <pc:sldMkLst>
          <pc:docMk/>
          <pc:sldMk cId="2786516448" sldId="265"/>
        </pc:sldMkLst>
        <pc:spChg chg="mod">
          <ac:chgData name="Bottegal, Fabio (Partner Business Manager)" userId="8963e140-029c-4fd9-82ce-dfe002c8afb4" providerId="ADAL" clId="{5FD827BA-A66B-4D90-AEDA-2582D22FCF5E}" dt="2023-01-06T01:15:50.846" v="91" actId="1076"/>
          <ac:spMkLst>
            <pc:docMk/>
            <pc:sldMk cId="2786516448" sldId="265"/>
            <ac:spMk id="2" creationId="{02AB6C9B-06A3-4EB6-938D-B2380F01A17E}"/>
          </ac:spMkLst>
        </pc:spChg>
        <pc:spChg chg="mod">
          <ac:chgData name="Bottegal, Fabio (Partner Business Manager)" userId="8963e140-029c-4fd9-82ce-dfe002c8afb4" providerId="ADAL" clId="{5FD827BA-A66B-4D90-AEDA-2582D22FCF5E}" dt="2023-01-06T01:15:44.268" v="90" actId="1076"/>
          <ac:spMkLst>
            <pc:docMk/>
            <pc:sldMk cId="2786516448" sldId="265"/>
            <ac:spMk id="5" creationId="{5C0501DD-C5E7-42E4-878E-62F18CE67F2B}"/>
          </ac:spMkLst>
        </pc:spChg>
        <pc:picChg chg="mod">
          <ac:chgData name="Bottegal, Fabio (Partner Business Manager)" userId="8963e140-029c-4fd9-82ce-dfe002c8afb4" providerId="ADAL" clId="{5FD827BA-A66B-4D90-AEDA-2582D22FCF5E}" dt="2023-01-06T01:15:59.004" v="93" actId="14100"/>
          <ac:picMkLst>
            <pc:docMk/>
            <pc:sldMk cId="2786516448" sldId="265"/>
            <ac:picMk id="8194" creationId="{E2E4D91D-95DB-4A73-B5AD-BA9EA4F4D1A6}"/>
          </ac:picMkLst>
        </pc:picChg>
      </pc:sldChg>
      <pc:sldChg chg="modSp mod ord">
        <pc:chgData name="Bottegal, Fabio (Partner Business Manager)" userId="8963e140-029c-4fd9-82ce-dfe002c8afb4" providerId="ADAL" clId="{5FD827BA-A66B-4D90-AEDA-2582D22FCF5E}" dt="2023-01-06T01:40:10.423" v="161"/>
        <pc:sldMkLst>
          <pc:docMk/>
          <pc:sldMk cId="2527783049" sldId="266"/>
        </pc:sldMkLst>
        <pc:spChg chg="mod">
          <ac:chgData name="Bottegal, Fabio (Partner Business Manager)" userId="8963e140-029c-4fd9-82ce-dfe002c8afb4" providerId="ADAL" clId="{5FD827BA-A66B-4D90-AEDA-2582D22FCF5E}" dt="2023-01-06T01:16:18.215" v="94" actId="1076"/>
          <ac:spMkLst>
            <pc:docMk/>
            <pc:sldMk cId="2527783049" sldId="266"/>
            <ac:spMk id="2" creationId="{02AB6C9B-06A3-4EB6-938D-B2380F01A17E}"/>
          </ac:spMkLst>
        </pc:spChg>
      </pc:sldChg>
      <pc:sldChg chg="delSp modSp mod delAnim">
        <pc:chgData name="Bottegal, Fabio (Partner Business Manager)" userId="8963e140-029c-4fd9-82ce-dfe002c8afb4" providerId="ADAL" clId="{5FD827BA-A66B-4D90-AEDA-2582D22FCF5E}" dt="2023-01-06T01:13:48.995" v="63" actId="1035"/>
        <pc:sldMkLst>
          <pc:docMk/>
          <pc:sldMk cId="638923507" sldId="268"/>
        </pc:sldMkLst>
        <pc:spChg chg="mod">
          <ac:chgData name="Bottegal, Fabio (Partner Business Manager)" userId="8963e140-029c-4fd9-82ce-dfe002c8afb4" providerId="ADAL" clId="{5FD827BA-A66B-4D90-AEDA-2582D22FCF5E}" dt="2023-01-06T01:13:48.995" v="63" actId="1035"/>
          <ac:spMkLst>
            <pc:docMk/>
            <pc:sldMk cId="638923507" sldId="268"/>
            <ac:spMk id="2" creationId="{524E16AC-D276-4375-B739-92515450C058}"/>
          </ac:spMkLst>
        </pc:spChg>
        <pc:spChg chg="mod">
          <ac:chgData name="Bottegal, Fabio (Partner Business Manager)" userId="8963e140-029c-4fd9-82ce-dfe002c8afb4" providerId="ADAL" clId="{5FD827BA-A66B-4D90-AEDA-2582D22FCF5E}" dt="2023-01-06T01:13:40.657" v="29" actId="1035"/>
          <ac:spMkLst>
            <pc:docMk/>
            <pc:sldMk cId="638923507" sldId="268"/>
            <ac:spMk id="3" creationId="{52BA552D-9EB5-45B4-9BE4-90B3920C790D}"/>
          </ac:spMkLst>
        </pc:spChg>
        <pc:spChg chg="del">
          <ac:chgData name="Bottegal, Fabio (Partner Business Manager)" userId="8963e140-029c-4fd9-82ce-dfe002c8afb4" providerId="ADAL" clId="{5FD827BA-A66B-4D90-AEDA-2582D22FCF5E}" dt="2023-01-06T01:13:26.232" v="8" actId="478"/>
          <ac:spMkLst>
            <pc:docMk/>
            <pc:sldMk cId="638923507" sldId="268"/>
            <ac:spMk id="4" creationId="{010338F2-C52B-4CF3-ABCD-9FA3251DD468}"/>
          </ac:spMkLst>
        </pc:spChg>
      </pc:sldChg>
      <pc:sldChg chg="modSp mod">
        <pc:chgData name="Bottegal, Fabio (Partner Business Manager)" userId="8963e140-029c-4fd9-82ce-dfe002c8afb4" providerId="ADAL" clId="{5FD827BA-A66B-4D90-AEDA-2582D22FCF5E}" dt="2023-01-06T01:14:18.901" v="65" actId="1076"/>
        <pc:sldMkLst>
          <pc:docMk/>
          <pc:sldMk cId="1812786202" sldId="269"/>
        </pc:sldMkLst>
        <pc:spChg chg="mod">
          <ac:chgData name="Bottegal, Fabio (Partner Business Manager)" userId="8963e140-029c-4fd9-82ce-dfe002c8afb4" providerId="ADAL" clId="{5FD827BA-A66B-4D90-AEDA-2582D22FCF5E}" dt="2023-01-06T01:14:18.901" v="65" actId="1076"/>
          <ac:spMkLst>
            <pc:docMk/>
            <pc:sldMk cId="1812786202" sldId="269"/>
            <ac:spMk id="2" creationId="{02AB6C9B-06A3-4EB6-938D-B2380F01A17E}"/>
          </ac:spMkLst>
        </pc:spChg>
      </pc:sldChg>
      <pc:sldChg chg="modSp mod">
        <pc:chgData name="Bottegal, Fabio (Partner Business Manager)" userId="8963e140-029c-4fd9-82ce-dfe002c8afb4" providerId="ADAL" clId="{5FD827BA-A66B-4D90-AEDA-2582D22FCF5E}" dt="2023-01-06T01:14:33.361" v="68" actId="1076"/>
        <pc:sldMkLst>
          <pc:docMk/>
          <pc:sldMk cId="450545974" sldId="270"/>
        </pc:sldMkLst>
        <pc:spChg chg="mod">
          <ac:chgData name="Bottegal, Fabio (Partner Business Manager)" userId="8963e140-029c-4fd9-82ce-dfe002c8afb4" providerId="ADAL" clId="{5FD827BA-A66B-4D90-AEDA-2582D22FCF5E}" dt="2023-01-06T01:14:33.361" v="68" actId="1076"/>
          <ac:spMkLst>
            <pc:docMk/>
            <pc:sldMk cId="450545974" sldId="270"/>
            <ac:spMk id="2" creationId="{02AB6C9B-06A3-4EB6-938D-B2380F01A17E}"/>
          </ac:spMkLst>
        </pc:spChg>
      </pc:sldChg>
      <pc:sldChg chg="modSp mod">
        <pc:chgData name="Bottegal, Fabio (Partner Business Manager)" userId="8963e140-029c-4fd9-82ce-dfe002c8afb4" providerId="ADAL" clId="{5FD827BA-A66B-4D90-AEDA-2582D22FCF5E}" dt="2023-01-06T01:14:57.509" v="73" actId="20577"/>
        <pc:sldMkLst>
          <pc:docMk/>
          <pc:sldMk cId="2494668160" sldId="271"/>
        </pc:sldMkLst>
        <pc:spChg chg="mod">
          <ac:chgData name="Bottegal, Fabio (Partner Business Manager)" userId="8963e140-029c-4fd9-82ce-dfe002c8afb4" providerId="ADAL" clId="{5FD827BA-A66B-4D90-AEDA-2582D22FCF5E}" dt="2023-01-06T01:14:57.509" v="73" actId="20577"/>
          <ac:spMkLst>
            <pc:docMk/>
            <pc:sldMk cId="2494668160" sldId="271"/>
            <ac:spMk id="2" creationId="{02AB6C9B-06A3-4EB6-938D-B2380F01A17E}"/>
          </ac:spMkLst>
        </pc:spChg>
      </pc:sldChg>
      <pc:sldChg chg="modSp mod">
        <pc:chgData name="Bottegal, Fabio (Partner Business Manager)" userId="8963e140-029c-4fd9-82ce-dfe002c8afb4" providerId="ADAL" clId="{5FD827BA-A66B-4D90-AEDA-2582D22FCF5E}" dt="2023-01-06T01:17:08.008" v="145" actId="14100"/>
        <pc:sldMkLst>
          <pc:docMk/>
          <pc:sldMk cId="2048560589" sldId="273"/>
        </pc:sldMkLst>
        <pc:spChg chg="mod">
          <ac:chgData name="Bottegal, Fabio (Partner Business Manager)" userId="8963e140-029c-4fd9-82ce-dfe002c8afb4" providerId="ADAL" clId="{5FD827BA-A66B-4D90-AEDA-2582D22FCF5E}" dt="2023-01-06T01:16:56.512" v="144" actId="1036"/>
          <ac:spMkLst>
            <pc:docMk/>
            <pc:sldMk cId="2048560589" sldId="273"/>
            <ac:spMk id="2" creationId="{64037CF0-2D61-4628-AF50-8E47F0040E70}"/>
          </ac:spMkLst>
        </pc:spChg>
        <pc:spChg chg="mod">
          <ac:chgData name="Bottegal, Fabio (Partner Business Manager)" userId="8963e140-029c-4fd9-82ce-dfe002c8afb4" providerId="ADAL" clId="{5FD827BA-A66B-4D90-AEDA-2582D22FCF5E}" dt="2023-01-06T01:16:56.512" v="144" actId="1036"/>
          <ac:spMkLst>
            <pc:docMk/>
            <pc:sldMk cId="2048560589" sldId="273"/>
            <ac:spMk id="3" creationId="{B24401BD-2572-4177-963C-E963BA7D3B0A}"/>
          </ac:spMkLst>
        </pc:spChg>
        <pc:spChg chg="mod">
          <ac:chgData name="Bottegal, Fabio (Partner Business Manager)" userId="8963e140-029c-4fd9-82ce-dfe002c8afb4" providerId="ADAL" clId="{5FD827BA-A66B-4D90-AEDA-2582D22FCF5E}" dt="2023-01-06T01:16:56.512" v="144" actId="1036"/>
          <ac:spMkLst>
            <pc:docMk/>
            <pc:sldMk cId="2048560589" sldId="273"/>
            <ac:spMk id="4" creationId="{D69ADF9C-22A4-436C-BFFD-D4CB0B1B6F4A}"/>
          </ac:spMkLst>
        </pc:spChg>
        <pc:spChg chg="mod">
          <ac:chgData name="Bottegal, Fabio (Partner Business Manager)" userId="8963e140-029c-4fd9-82ce-dfe002c8afb4" providerId="ADAL" clId="{5FD827BA-A66B-4D90-AEDA-2582D22FCF5E}" dt="2023-01-06T01:17:08.008" v="145" actId="14100"/>
          <ac:spMkLst>
            <pc:docMk/>
            <pc:sldMk cId="2048560589" sldId="273"/>
            <ac:spMk id="8" creationId="{5AA878D7-6FDD-4916-846B-F8CA679B3FD2}"/>
          </ac:spMkLst>
        </pc:spChg>
      </pc:sldChg>
      <pc:sldChg chg="modSp mod">
        <pc:chgData name="Bottegal, Fabio (Partner Business Manager)" userId="8963e140-029c-4fd9-82ce-dfe002c8afb4" providerId="ADAL" clId="{5FD827BA-A66B-4D90-AEDA-2582D22FCF5E}" dt="2023-01-06T01:15:11.252" v="74" actId="1076"/>
        <pc:sldMkLst>
          <pc:docMk/>
          <pc:sldMk cId="223040094" sldId="274"/>
        </pc:sldMkLst>
        <pc:spChg chg="mod">
          <ac:chgData name="Bottegal, Fabio (Partner Business Manager)" userId="8963e140-029c-4fd9-82ce-dfe002c8afb4" providerId="ADAL" clId="{5FD827BA-A66B-4D90-AEDA-2582D22FCF5E}" dt="2023-01-06T01:15:11.252" v="74" actId="1076"/>
          <ac:spMkLst>
            <pc:docMk/>
            <pc:sldMk cId="223040094" sldId="274"/>
            <ac:spMk id="2" creationId="{02AB6C9B-06A3-4EB6-938D-B2380F01A17E}"/>
          </ac:spMkLst>
        </pc:spChg>
      </pc:sldChg>
      <pc:sldChg chg="addSp modSp mod ord modShow">
        <pc:chgData name="Bottegal, Fabio (Partner Business Manager)" userId="8963e140-029c-4fd9-82ce-dfe002c8afb4" providerId="ADAL" clId="{5FD827BA-A66B-4D90-AEDA-2582D22FCF5E}" dt="2023-01-06T01:20:30.283" v="158" actId="14100"/>
        <pc:sldMkLst>
          <pc:docMk/>
          <pc:sldMk cId="1259415141" sldId="275"/>
        </pc:sldMkLst>
        <pc:spChg chg="mod">
          <ac:chgData name="Bottegal, Fabio (Partner Business Manager)" userId="8963e140-029c-4fd9-82ce-dfe002c8afb4" providerId="ADAL" clId="{5FD827BA-A66B-4D90-AEDA-2582D22FCF5E}" dt="2023-01-06T01:20:30.283" v="158" actId="14100"/>
          <ac:spMkLst>
            <pc:docMk/>
            <pc:sldMk cId="1259415141" sldId="275"/>
            <ac:spMk id="3" creationId="{2588AA63-8E60-40E8-BBEB-CC53D6A5C694}"/>
          </ac:spMkLst>
        </pc:spChg>
        <pc:picChg chg="add mod">
          <ac:chgData name="Bottegal, Fabio (Partner Business Manager)" userId="8963e140-029c-4fd9-82ce-dfe002c8afb4" providerId="ADAL" clId="{5FD827BA-A66B-4D90-AEDA-2582D22FCF5E}" dt="2023-01-06T01:20:24.771" v="157"/>
          <ac:picMkLst>
            <pc:docMk/>
            <pc:sldMk cId="1259415141" sldId="275"/>
            <ac:picMk id="4" creationId="{CBC76DE5-1274-4D8D-9930-6E7173A0709D}"/>
          </ac:picMkLst>
        </pc:picChg>
      </pc:sldChg>
      <pc:sldChg chg="del">
        <pc:chgData name="Bottegal, Fabio (Partner Business Manager)" userId="8963e140-029c-4fd9-82ce-dfe002c8afb4" providerId="ADAL" clId="{5FD827BA-A66B-4D90-AEDA-2582D22FCF5E}" dt="2023-01-06T01:18:14.004" v="153" actId="47"/>
        <pc:sldMkLst>
          <pc:docMk/>
          <pc:sldMk cId="1858102620" sldId="285"/>
        </pc:sldMkLst>
      </pc:sldChg>
      <pc:sldChg chg="del">
        <pc:chgData name="Bottegal, Fabio (Partner Business Manager)" userId="8963e140-029c-4fd9-82ce-dfe002c8afb4" providerId="ADAL" clId="{5FD827BA-A66B-4D90-AEDA-2582D22FCF5E}" dt="2023-01-06T01:18:04.225" v="152" actId="47"/>
        <pc:sldMkLst>
          <pc:docMk/>
          <pc:sldMk cId="4004952201" sldId="286"/>
        </pc:sldMkLst>
      </pc:sldChg>
      <pc:sldChg chg="del">
        <pc:chgData name="Bottegal, Fabio (Partner Business Manager)" userId="8963e140-029c-4fd9-82ce-dfe002c8afb4" providerId="ADAL" clId="{5FD827BA-A66B-4D90-AEDA-2582D22FCF5E}" dt="2023-01-06T01:18:04.225" v="152" actId="47"/>
        <pc:sldMkLst>
          <pc:docMk/>
          <pc:sldMk cId="3053888776" sldId="287"/>
        </pc:sldMkLst>
      </pc:sldChg>
      <pc:sldChg chg="del">
        <pc:chgData name="Bottegal, Fabio (Partner Business Manager)" userId="8963e140-029c-4fd9-82ce-dfe002c8afb4" providerId="ADAL" clId="{5FD827BA-A66B-4D90-AEDA-2582D22FCF5E}" dt="2023-01-06T01:18:04.225" v="152" actId="47"/>
        <pc:sldMkLst>
          <pc:docMk/>
          <pc:sldMk cId="1614584414" sldId="288"/>
        </pc:sldMkLst>
      </pc:sldChg>
      <pc:sldChg chg="add">
        <pc:chgData name="Bottegal, Fabio (Partner Business Manager)" userId="8963e140-029c-4fd9-82ce-dfe002c8afb4" providerId="ADAL" clId="{5FD827BA-A66B-4D90-AEDA-2582D22FCF5E}" dt="2023-01-06T01:39:26.544" v="159"/>
        <pc:sldMkLst>
          <pc:docMk/>
          <pc:sldMk cId="3701787643" sldId="297"/>
        </pc:sldMkLst>
      </pc:sldChg>
      <pc:sldChg chg="add">
        <pc:chgData name="Bottegal, Fabio (Partner Business Manager)" userId="8963e140-029c-4fd9-82ce-dfe002c8afb4" providerId="ADAL" clId="{5FD827BA-A66B-4D90-AEDA-2582D22FCF5E}" dt="2023-01-06T01:39:26.544" v="159"/>
        <pc:sldMkLst>
          <pc:docMk/>
          <pc:sldMk cId="1934398692" sldId="696"/>
        </pc:sldMkLst>
      </pc:sldChg>
      <pc:sldChg chg="add">
        <pc:chgData name="Bottegal, Fabio (Partner Business Manager)" userId="8963e140-029c-4fd9-82ce-dfe002c8afb4" providerId="ADAL" clId="{5FD827BA-A66B-4D90-AEDA-2582D22FCF5E}" dt="2023-01-06T01:39:26.544" v="159"/>
        <pc:sldMkLst>
          <pc:docMk/>
          <pc:sldMk cId="4232958118" sldId="697"/>
        </pc:sldMkLst>
      </pc:sldChg>
      <pc:sldChg chg="add">
        <pc:chgData name="Bottegal, Fabio (Partner Business Manager)" userId="8963e140-029c-4fd9-82ce-dfe002c8afb4" providerId="ADAL" clId="{5FD827BA-A66B-4D90-AEDA-2582D22FCF5E}" dt="2023-01-06T01:39:26.544" v="159"/>
        <pc:sldMkLst>
          <pc:docMk/>
          <pc:sldMk cId="0" sldId="698"/>
        </pc:sldMkLst>
      </pc:sldChg>
      <pc:sldChg chg="add">
        <pc:chgData name="Bottegal, Fabio (Partner Business Manager)" userId="8963e140-029c-4fd9-82ce-dfe002c8afb4" providerId="ADAL" clId="{5FD827BA-A66B-4D90-AEDA-2582D22FCF5E}" dt="2023-01-06T01:39:26.544" v="159"/>
        <pc:sldMkLst>
          <pc:docMk/>
          <pc:sldMk cId="3539932756" sldId="699"/>
        </pc:sldMkLst>
      </pc:sldChg>
      <pc:sldChg chg="add">
        <pc:chgData name="Bottegal, Fabio (Partner Business Manager)" userId="8963e140-029c-4fd9-82ce-dfe002c8afb4" providerId="ADAL" clId="{5FD827BA-A66B-4D90-AEDA-2582D22FCF5E}" dt="2023-01-06T01:39:26.544" v="159"/>
        <pc:sldMkLst>
          <pc:docMk/>
          <pc:sldMk cId="1117818664" sldId="700"/>
        </pc:sldMkLst>
      </pc:sldChg>
      <pc:sldChg chg="add">
        <pc:chgData name="Bottegal, Fabio (Partner Business Manager)" userId="8963e140-029c-4fd9-82ce-dfe002c8afb4" providerId="ADAL" clId="{5FD827BA-A66B-4D90-AEDA-2582D22FCF5E}" dt="2023-01-06T01:39:26.544" v="159"/>
        <pc:sldMkLst>
          <pc:docMk/>
          <pc:sldMk cId="4138096750" sldId="701"/>
        </pc:sldMkLst>
      </pc:sldChg>
      <pc:sldChg chg="add">
        <pc:chgData name="Bottegal, Fabio (Partner Business Manager)" userId="8963e140-029c-4fd9-82ce-dfe002c8afb4" providerId="ADAL" clId="{5FD827BA-A66B-4D90-AEDA-2582D22FCF5E}" dt="2023-01-06T01:39:26.544" v="159"/>
        <pc:sldMkLst>
          <pc:docMk/>
          <pc:sldMk cId="4010077509" sldId="702"/>
        </pc:sldMkLst>
      </pc:sldChg>
      <pc:sldChg chg="add">
        <pc:chgData name="Bottegal, Fabio (Partner Business Manager)" userId="8963e140-029c-4fd9-82ce-dfe002c8afb4" providerId="ADAL" clId="{5FD827BA-A66B-4D90-AEDA-2582D22FCF5E}" dt="2023-01-06T01:39:26.544" v="159"/>
        <pc:sldMkLst>
          <pc:docMk/>
          <pc:sldMk cId="2557368763" sldId="703"/>
        </pc:sldMkLst>
      </pc:sldChg>
      <pc:sldChg chg="add">
        <pc:chgData name="Bottegal, Fabio (Partner Business Manager)" userId="8963e140-029c-4fd9-82ce-dfe002c8afb4" providerId="ADAL" clId="{5FD827BA-A66B-4D90-AEDA-2582D22FCF5E}" dt="2023-01-06T01:39:26.544" v="159"/>
        <pc:sldMkLst>
          <pc:docMk/>
          <pc:sldMk cId="1486236572" sldId="768"/>
        </pc:sldMkLst>
      </pc:sldChg>
      <pc:sldChg chg="add">
        <pc:chgData name="Bottegal, Fabio (Partner Business Manager)" userId="8963e140-029c-4fd9-82ce-dfe002c8afb4" providerId="ADAL" clId="{5FD827BA-A66B-4D90-AEDA-2582D22FCF5E}" dt="2023-01-06T01:39:26.544" v="159"/>
        <pc:sldMkLst>
          <pc:docMk/>
          <pc:sldMk cId="2574089636" sldId="770"/>
        </pc:sldMkLst>
      </pc:sldChg>
      <pc:sldChg chg="add">
        <pc:chgData name="Bottegal, Fabio (Partner Business Manager)" userId="8963e140-029c-4fd9-82ce-dfe002c8afb4" providerId="ADAL" clId="{5FD827BA-A66B-4D90-AEDA-2582D22FCF5E}" dt="2023-01-06T01:39:26.544" v="159"/>
        <pc:sldMkLst>
          <pc:docMk/>
          <pc:sldMk cId="378403693" sldId="771"/>
        </pc:sldMkLst>
      </pc:sldChg>
      <pc:sldChg chg="add ord">
        <pc:chgData name="Bottegal, Fabio (Partner Business Manager)" userId="8963e140-029c-4fd9-82ce-dfe002c8afb4" providerId="ADAL" clId="{5FD827BA-A66B-4D90-AEDA-2582D22FCF5E}" dt="2023-01-06T01:44:25.896" v="165"/>
        <pc:sldMkLst>
          <pc:docMk/>
          <pc:sldMk cId="646772689" sldId="772"/>
        </pc:sldMkLst>
      </pc:sldChg>
      <pc:sldChg chg="add ord">
        <pc:chgData name="Bottegal, Fabio (Partner Business Manager)" userId="8963e140-029c-4fd9-82ce-dfe002c8afb4" providerId="ADAL" clId="{5FD827BA-A66B-4D90-AEDA-2582D22FCF5E}" dt="2023-01-06T01:44:23.594" v="163"/>
        <pc:sldMkLst>
          <pc:docMk/>
          <pc:sldMk cId="1648724619" sldId="773"/>
        </pc:sldMkLst>
      </pc:sldChg>
      <pc:sldMasterChg chg="modSp mod delSldLayout">
        <pc:chgData name="Bottegal, Fabio (Partner Business Manager)" userId="8963e140-029c-4fd9-82ce-dfe002c8afb4" providerId="ADAL" clId="{5FD827BA-A66B-4D90-AEDA-2582D22FCF5E}" dt="2023-01-06T01:18:04.225" v="152" actId="47"/>
        <pc:sldMasterMkLst>
          <pc:docMk/>
          <pc:sldMasterMk cId="0" sldId="2147483648"/>
        </pc:sldMasterMkLst>
        <pc:spChg chg="mod">
          <ac:chgData name="Bottegal, Fabio (Partner Business Manager)" userId="8963e140-029c-4fd9-82ce-dfe002c8afb4" providerId="ADAL" clId="{5FD827BA-A66B-4D90-AEDA-2582D22FCF5E}" dt="2023-01-06T01:12:37.959" v="0"/>
          <ac:spMkLst>
            <pc:docMk/>
            <pc:sldMasterMk cId="0" sldId="2147483648"/>
            <ac:spMk id="11" creationId="{E8BC1667-CBE1-4184-A927-8C65A578D335}"/>
          </ac:spMkLst>
        </pc:spChg>
        <pc:sldLayoutChg chg="del">
          <pc:chgData name="Bottegal, Fabio (Partner Business Manager)" userId="8963e140-029c-4fd9-82ce-dfe002c8afb4" providerId="ADAL" clId="{5FD827BA-A66B-4D90-AEDA-2582D22FCF5E}" dt="2023-01-06T01:18:04.225" v="152" actId="47"/>
          <pc:sldLayoutMkLst>
            <pc:docMk/>
            <pc:sldMasterMk cId="0" sldId="2147483648"/>
            <pc:sldLayoutMk cId="535189693"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F958C-7250-425E-8704-D8982B9196A5}" type="doc">
      <dgm:prSet loTypeId="urn:microsoft.com/office/officeart/2005/8/layout/pyramid1" loCatId="pyramid" qsTypeId="urn:microsoft.com/office/officeart/2005/8/quickstyle/simple1" qsCatId="simple" csTypeId="urn:microsoft.com/office/officeart/2005/8/colors/accent1_2" csCatId="accent1" phldr="1"/>
      <dgm:spPr/>
    </dgm:pt>
    <dgm:pt modelId="{6D4F2EC4-1851-40F7-AC54-5DF81B3B90DF}">
      <dgm:prSet phldrT="[Text]" custT="1"/>
      <dgm:spPr>
        <a:solidFill>
          <a:srgbClr val="FFFF00"/>
        </a:solidFill>
      </dgm:spPr>
      <dgm:t>
        <a:bodyPr/>
        <a:lstStyle/>
        <a:p>
          <a:r>
            <a:rPr lang="it-IT" sz="1600" b="1" dirty="0">
              <a:solidFill>
                <a:schemeClr val="tx1"/>
              </a:solidFill>
            </a:rPr>
            <a:t>Passione</a:t>
          </a:r>
        </a:p>
      </dgm:t>
    </dgm:pt>
    <dgm:pt modelId="{AAEE3B4C-5373-444A-8CF2-959B0B2A2B47}" type="parTrans" cxnId="{BCA80DF9-CBC5-4B65-A9F3-9B4DBB3BB9A3}">
      <dgm:prSet/>
      <dgm:spPr/>
      <dgm:t>
        <a:bodyPr/>
        <a:lstStyle/>
        <a:p>
          <a:endParaRPr lang="it-IT">
            <a:solidFill>
              <a:schemeClr val="accent6"/>
            </a:solidFill>
          </a:endParaRPr>
        </a:p>
      </dgm:t>
    </dgm:pt>
    <dgm:pt modelId="{DF5DD791-BBEB-494C-965E-F1050AB901E8}" type="sibTrans" cxnId="{BCA80DF9-CBC5-4B65-A9F3-9B4DBB3BB9A3}">
      <dgm:prSet/>
      <dgm:spPr/>
      <dgm:t>
        <a:bodyPr/>
        <a:lstStyle/>
        <a:p>
          <a:endParaRPr lang="it-IT">
            <a:solidFill>
              <a:schemeClr val="accent6"/>
            </a:solidFill>
          </a:endParaRPr>
        </a:p>
      </dgm:t>
    </dgm:pt>
    <dgm:pt modelId="{A123E9C5-B9DD-474C-AC5A-62950AE3BE48}">
      <dgm:prSet phldrT="[Text]" custT="1"/>
      <dgm:spPr>
        <a:solidFill>
          <a:srgbClr val="FFC000"/>
        </a:solidFill>
      </dgm:spPr>
      <dgm:t>
        <a:bodyPr/>
        <a:lstStyle/>
        <a:p>
          <a:r>
            <a:rPr lang="it-IT" sz="2200" b="1" dirty="0">
              <a:solidFill>
                <a:schemeClr val="tx1"/>
              </a:solidFill>
            </a:rPr>
            <a:t>Linguaggio</a:t>
          </a:r>
        </a:p>
      </dgm:t>
    </dgm:pt>
    <dgm:pt modelId="{419113AF-D614-45D0-8AB9-40982E4CDA9A}" type="parTrans" cxnId="{42B219C1-34E4-4AAB-B19A-6AEF79ACBADE}">
      <dgm:prSet/>
      <dgm:spPr/>
      <dgm:t>
        <a:bodyPr/>
        <a:lstStyle/>
        <a:p>
          <a:endParaRPr lang="it-IT">
            <a:solidFill>
              <a:schemeClr val="accent6"/>
            </a:solidFill>
          </a:endParaRPr>
        </a:p>
      </dgm:t>
    </dgm:pt>
    <dgm:pt modelId="{6DCBF06F-7A21-4F38-B62B-6345172B85E6}" type="sibTrans" cxnId="{42B219C1-34E4-4AAB-B19A-6AEF79ACBADE}">
      <dgm:prSet/>
      <dgm:spPr/>
      <dgm:t>
        <a:bodyPr/>
        <a:lstStyle/>
        <a:p>
          <a:endParaRPr lang="it-IT">
            <a:solidFill>
              <a:schemeClr val="accent6"/>
            </a:solidFill>
          </a:endParaRPr>
        </a:p>
      </dgm:t>
    </dgm:pt>
    <dgm:pt modelId="{72FD3241-9F60-4527-81CF-63FAADD9C0ED}">
      <dgm:prSet phldrT="[Text]" custT="1"/>
      <dgm:spPr>
        <a:solidFill>
          <a:srgbClr val="FF0000"/>
        </a:solidFill>
      </dgm:spPr>
      <dgm:t>
        <a:bodyPr/>
        <a:lstStyle/>
        <a:p>
          <a:r>
            <a:rPr lang="it-IT" sz="2800" b="1" dirty="0">
              <a:solidFill>
                <a:schemeClr val="bg1"/>
              </a:solidFill>
            </a:rPr>
            <a:t>Preparazione</a:t>
          </a:r>
        </a:p>
      </dgm:t>
    </dgm:pt>
    <dgm:pt modelId="{CE9FE6C9-D91D-46C6-82A4-1C6C5AFAA498}" type="parTrans" cxnId="{A1FE84A9-84E5-4943-A194-6E201AE26FC2}">
      <dgm:prSet/>
      <dgm:spPr/>
      <dgm:t>
        <a:bodyPr/>
        <a:lstStyle/>
        <a:p>
          <a:endParaRPr lang="it-IT">
            <a:solidFill>
              <a:schemeClr val="accent6"/>
            </a:solidFill>
          </a:endParaRPr>
        </a:p>
      </dgm:t>
    </dgm:pt>
    <dgm:pt modelId="{E16D1A5C-52D1-4380-B0D8-405F0F9FF77F}" type="sibTrans" cxnId="{A1FE84A9-84E5-4943-A194-6E201AE26FC2}">
      <dgm:prSet/>
      <dgm:spPr/>
      <dgm:t>
        <a:bodyPr/>
        <a:lstStyle/>
        <a:p>
          <a:endParaRPr lang="it-IT">
            <a:solidFill>
              <a:schemeClr val="accent6"/>
            </a:solidFill>
          </a:endParaRPr>
        </a:p>
      </dgm:t>
    </dgm:pt>
    <dgm:pt modelId="{ACAEB35B-6D11-4BEF-9116-8F6865BEE054}" type="pres">
      <dgm:prSet presAssocID="{68AF958C-7250-425E-8704-D8982B9196A5}" presName="Name0" presStyleCnt="0">
        <dgm:presLayoutVars>
          <dgm:dir/>
          <dgm:animLvl val="lvl"/>
          <dgm:resizeHandles val="exact"/>
        </dgm:presLayoutVars>
      </dgm:prSet>
      <dgm:spPr/>
    </dgm:pt>
    <dgm:pt modelId="{73DE1213-F2F3-4C3C-865B-B78C7C931549}" type="pres">
      <dgm:prSet presAssocID="{6D4F2EC4-1851-40F7-AC54-5DF81B3B90DF}" presName="Name8" presStyleCnt="0"/>
      <dgm:spPr/>
    </dgm:pt>
    <dgm:pt modelId="{EA1475C0-6163-4E98-9707-94AAA90A6F52}" type="pres">
      <dgm:prSet presAssocID="{6D4F2EC4-1851-40F7-AC54-5DF81B3B90DF}" presName="level" presStyleLbl="node1" presStyleIdx="0" presStyleCnt="3" custScaleX="107119" custLinFactNeighborX="-1" custLinFactNeighborY="2271">
        <dgm:presLayoutVars>
          <dgm:chMax val="1"/>
          <dgm:bulletEnabled val="1"/>
        </dgm:presLayoutVars>
      </dgm:prSet>
      <dgm:spPr/>
    </dgm:pt>
    <dgm:pt modelId="{0DA6BDFE-0E66-4DD6-8208-BA604549C7E4}" type="pres">
      <dgm:prSet presAssocID="{6D4F2EC4-1851-40F7-AC54-5DF81B3B90DF}" presName="levelTx" presStyleLbl="revTx" presStyleIdx="0" presStyleCnt="0">
        <dgm:presLayoutVars>
          <dgm:chMax val="1"/>
          <dgm:bulletEnabled val="1"/>
        </dgm:presLayoutVars>
      </dgm:prSet>
      <dgm:spPr/>
    </dgm:pt>
    <dgm:pt modelId="{9DAAEEFD-C90A-4A3D-B647-0F9783D47C89}" type="pres">
      <dgm:prSet presAssocID="{A123E9C5-B9DD-474C-AC5A-62950AE3BE48}" presName="Name8" presStyleCnt="0"/>
      <dgm:spPr/>
    </dgm:pt>
    <dgm:pt modelId="{C6B617AD-6448-4A07-A511-BB3FF19247A7}" type="pres">
      <dgm:prSet presAssocID="{A123E9C5-B9DD-474C-AC5A-62950AE3BE48}" presName="level" presStyleLbl="node1" presStyleIdx="1" presStyleCnt="3" custLinFactNeighborX="83" custLinFactNeighborY="-3658">
        <dgm:presLayoutVars>
          <dgm:chMax val="1"/>
          <dgm:bulletEnabled val="1"/>
        </dgm:presLayoutVars>
      </dgm:prSet>
      <dgm:spPr/>
    </dgm:pt>
    <dgm:pt modelId="{DC3DEEA6-CF12-48AD-B074-ADEB1EA6A3A4}" type="pres">
      <dgm:prSet presAssocID="{A123E9C5-B9DD-474C-AC5A-62950AE3BE48}" presName="levelTx" presStyleLbl="revTx" presStyleIdx="0" presStyleCnt="0">
        <dgm:presLayoutVars>
          <dgm:chMax val="1"/>
          <dgm:bulletEnabled val="1"/>
        </dgm:presLayoutVars>
      </dgm:prSet>
      <dgm:spPr/>
    </dgm:pt>
    <dgm:pt modelId="{4B380276-59DA-4571-B095-9AAFFEBD805B}" type="pres">
      <dgm:prSet presAssocID="{72FD3241-9F60-4527-81CF-63FAADD9C0ED}" presName="Name8" presStyleCnt="0"/>
      <dgm:spPr/>
    </dgm:pt>
    <dgm:pt modelId="{2B2AAA27-BA23-4949-B46B-3A4B3801C311}" type="pres">
      <dgm:prSet presAssocID="{72FD3241-9F60-4527-81CF-63FAADD9C0ED}" presName="level" presStyleLbl="node1" presStyleIdx="2" presStyleCnt="3" custLinFactNeighborX="211" custLinFactNeighborY="-5025">
        <dgm:presLayoutVars>
          <dgm:chMax val="1"/>
          <dgm:bulletEnabled val="1"/>
        </dgm:presLayoutVars>
      </dgm:prSet>
      <dgm:spPr/>
    </dgm:pt>
    <dgm:pt modelId="{8A2C1876-89BA-4CD9-8728-92B7D3CD781F}" type="pres">
      <dgm:prSet presAssocID="{72FD3241-9F60-4527-81CF-63FAADD9C0ED}" presName="levelTx" presStyleLbl="revTx" presStyleIdx="0" presStyleCnt="0">
        <dgm:presLayoutVars>
          <dgm:chMax val="1"/>
          <dgm:bulletEnabled val="1"/>
        </dgm:presLayoutVars>
      </dgm:prSet>
      <dgm:spPr/>
    </dgm:pt>
  </dgm:ptLst>
  <dgm:cxnLst>
    <dgm:cxn modelId="{4A2D9527-569E-4050-8CD7-41721783002C}" type="presOf" srcId="{A123E9C5-B9DD-474C-AC5A-62950AE3BE48}" destId="{DC3DEEA6-CF12-48AD-B074-ADEB1EA6A3A4}" srcOrd="1" destOrd="0" presId="urn:microsoft.com/office/officeart/2005/8/layout/pyramid1"/>
    <dgm:cxn modelId="{12DBCC40-1767-4F6F-B4DA-345431A9799E}" type="presOf" srcId="{A123E9C5-B9DD-474C-AC5A-62950AE3BE48}" destId="{C6B617AD-6448-4A07-A511-BB3FF19247A7}" srcOrd="0" destOrd="0" presId="urn:microsoft.com/office/officeart/2005/8/layout/pyramid1"/>
    <dgm:cxn modelId="{77D2BC6A-5C9B-4C8E-8B61-7BADE139515E}" type="presOf" srcId="{68AF958C-7250-425E-8704-D8982B9196A5}" destId="{ACAEB35B-6D11-4BEF-9116-8F6865BEE054}" srcOrd="0" destOrd="0" presId="urn:microsoft.com/office/officeart/2005/8/layout/pyramid1"/>
    <dgm:cxn modelId="{38B39E52-9898-4D53-92A5-208F74AE9E6E}" type="presOf" srcId="{6D4F2EC4-1851-40F7-AC54-5DF81B3B90DF}" destId="{0DA6BDFE-0E66-4DD6-8208-BA604549C7E4}" srcOrd="1" destOrd="0" presId="urn:microsoft.com/office/officeart/2005/8/layout/pyramid1"/>
    <dgm:cxn modelId="{8CC46B9A-896D-4CF0-87DE-5F8D789892E8}" type="presOf" srcId="{72FD3241-9F60-4527-81CF-63FAADD9C0ED}" destId="{2B2AAA27-BA23-4949-B46B-3A4B3801C311}" srcOrd="0" destOrd="0" presId="urn:microsoft.com/office/officeart/2005/8/layout/pyramid1"/>
    <dgm:cxn modelId="{A1FE84A9-84E5-4943-A194-6E201AE26FC2}" srcId="{68AF958C-7250-425E-8704-D8982B9196A5}" destId="{72FD3241-9F60-4527-81CF-63FAADD9C0ED}" srcOrd="2" destOrd="0" parTransId="{CE9FE6C9-D91D-46C6-82A4-1C6C5AFAA498}" sibTransId="{E16D1A5C-52D1-4380-B0D8-405F0F9FF77F}"/>
    <dgm:cxn modelId="{42B219C1-34E4-4AAB-B19A-6AEF79ACBADE}" srcId="{68AF958C-7250-425E-8704-D8982B9196A5}" destId="{A123E9C5-B9DD-474C-AC5A-62950AE3BE48}" srcOrd="1" destOrd="0" parTransId="{419113AF-D614-45D0-8AB9-40982E4CDA9A}" sibTransId="{6DCBF06F-7A21-4F38-B62B-6345172B85E6}"/>
    <dgm:cxn modelId="{9694EAC2-E145-4A74-B932-FAC869C06EF8}" type="presOf" srcId="{72FD3241-9F60-4527-81CF-63FAADD9C0ED}" destId="{8A2C1876-89BA-4CD9-8728-92B7D3CD781F}" srcOrd="1" destOrd="0" presId="urn:microsoft.com/office/officeart/2005/8/layout/pyramid1"/>
    <dgm:cxn modelId="{A51CC4DB-64CA-46F3-879A-70C9A0798628}" type="presOf" srcId="{6D4F2EC4-1851-40F7-AC54-5DF81B3B90DF}" destId="{EA1475C0-6163-4E98-9707-94AAA90A6F52}" srcOrd="0" destOrd="0" presId="urn:microsoft.com/office/officeart/2005/8/layout/pyramid1"/>
    <dgm:cxn modelId="{BCA80DF9-CBC5-4B65-A9F3-9B4DBB3BB9A3}" srcId="{68AF958C-7250-425E-8704-D8982B9196A5}" destId="{6D4F2EC4-1851-40F7-AC54-5DF81B3B90DF}" srcOrd="0" destOrd="0" parTransId="{AAEE3B4C-5373-444A-8CF2-959B0B2A2B47}" sibTransId="{DF5DD791-BBEB-494C-965E-F1050AB901E8}"/>
    <dgm:cxn modelId="{C5620C8A-F31C-47FD-908A-158463B95897}" type="presParOf" srcId="{ACAEB35B-6D11-4BEF-9116-8F6865BEE054}" destId="{73DE1213-F2F3-4C3C-865B-B78C7C931549}" srcOrd="0" destOrd="0" presId="urn:microsoft.com/office/officeart/2005/8/layout/pyramid1"/>
    <dgm:cxn modelId="{34DE541C-ABB6-40AD-86FF-03468B977564}" type="presParOf" srcId="{73DE1213-F2F3-4C3C-865B-B78C7C931549}" destId="{EA1475C0-6163-4E98-9707-94AAA90A6F52}" srcOrd="0" destOrd="0" presId="urn:microsoft.com/office/officeart/2005/8/layout/pyramid1"/>
    <dgm:cxn modelId="{8110D566-868F-4D75-AAF7-CD23B1A87EC1}" type="presParOf" srcId="{73DE1213-F2F3-4C3C-865B-B78C7C931549}" destId="{0DA6BDFE-0E66-4DD6-8208-BA604549C7E4}" srcOrd="1" destOrd="0" presId="urn:microsoft.com/office/officeart/2005/8/layout/pyramid1"/>
    <dgm:cxn modelId="{CD0F50B8-091B-49D0-8D35-2C1BB888814B}" type="presParOf" srcId="{ACAEB35B-6D11-4BEF-9116-8F6865BEE054}" destId="{9DAAEEFD-C90A-4A3D-B647-0F9783D47C89}" srcOrd="1" destOrd="0" presId="urn:microsoft.com/office/officeart/2005/8/layout/pyramid1"/>
    <dgm:cxn modelId="{7819C174-9E46-42A0-BFFC-D15DDDEF60E7}" type="presParOf" srcId="{9DAAEEFD-C90A-4A3D-B647-0F9783D47C89}" destId="{C6B617AD-6448-4A07-A511-BB3FF19247A7}" srcOrd="0" destOrd="0" presId="urn:microsoft.com/office/officeart/2005/8/layout/pyramid1"/>
    <dgm:cxn modelId="{0F1F5B8C-9AF8-4241-AF8E-8F315DD702B2}" type="presParOf" srcId="{9DAAEEFD-C90A-4A3D-B647-0F9783D47C89}" destId="{DC3DEEA6-CF12-48AD-B074-ADEB1EA6A3A4}" srcOrd="1" destOrd="0" presId="urn:microsoft.com/office/officeart/2005/8/layout/pyramid1"/>
    <dgm:cxn modelId="{E1A4CFEB-AF50-4996-99DB-86A24E57F8FD}" type="presParOf" srcId="{ACAEB35B-6D11-4BEF-9116-8F6865BEE054}" destId="{4B380276-59DA-4571-B095-9AAFFEBD805B}" srcOrd="2" destOrd="0" presId="urn:microsoft.com/office/officeart/2005/8/layout/pyramid1"/>
    <dgm:cxn modelId="{58DF1396-2924-4F82-AE57-A2E55D54BEA0}" type="presParOf" srcId="{4B380276-59DA-4571-B095-9AAFFEBD805B}" destId="{2B2AAA27-BA23-4949-B46B-3A4B3801C311}" srcOrd="0" destOrd="0" presId="urn:microsoft.com/office/officeart/2005/8/layout/pyramid1"/>
    <dgm:cxn modelId="{EF11897A-E5F6-49E6-B004-460A421F04B8}" type="presParOf" srcId="{4B380276-59DA-4571-B095-9AAFFEBD805B}" destId="{8A2C1876-89BA-4CD9-8728-92B7D3CD781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75C0-6163-4E98-9707-94AAA90A6F52}">
      <dsp:nvSpPr>
        <dsp:cNvPr id="0" name=""/>
        <dsp:cNvSpPr/>
      </dsp:nvSpPr>
      <dsp:spPr>
        <a:xfrm>
          <a:off x="1959650" y="35195"/>
          <a:ext cx="2176658" cy="1549758"/>
        </a:xfrm>
        <a:prstGeom prst="trapezoid">
          <a:avLst>
            <a:gd name="adj" fmla="val 65559"/>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rPr>
            <a:t>Passione</a:t>
          </a:r>
        </a:p>
      </dsp:txBody>
      <dsp:txXfrm>
        <a:off x="1959650" y="35195"/>
        <a:ext cx="2176658" cy="1549758"/>
      </dsp:txXfrm>
    </dsp:sp>
    <dsp:sp modelId="{C6B617AD-6448-4A07-A511-BB3FF19247A7}">
      <dsp:nvSpPr>
        <dsp:cNvPr id="0" name=""/>
        <dsp:cNvSpPr/>
      </dsp:nvSpPr>
      <dsp:spPr>
        <a:xfrm>
          <a:off x="1019373" y="1493068"/>
          <a:ext cx="4064000" cy="1549758"/>
        </a:xfrm>
        <a:prstGeom prst="trapezoid">
          <a:avLst>
            <a:gd name="adj" fmla="val 6555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b="1" kern="1200" dirty="0">
              <a:solidFill>
                <a:schemeClr val="tx1"/>
              </a:solidFill>
            </a:rPr>
            <a:t>Linguaggio</a:t>
          </a:r>
        </a:p>
      </dsp:txBody>
      <dsp:txXfrm>
        <a:off x="1730573" y="1493068"/>
        <a:ext cx="2641600" cy="1549758"/>
      </dsp:txXfrm>
    </dsp:sp>
    <dsp:sp modelId="{2B2AAA27-BA23-4949-B46B-3A4B3801C311}">
      <dsp:nvSpPr>
        <dsp:cNvPr id="0" name=""/>
        <dsp:cNvSpPr/>
      </dsp:nvSpPr>
      <dsp:spPr>
        <a:xfrm>
          <a:off x="0" y="3021641"/>
          <a:ext cx="6096000" cy="1549758"/>
        </a:xfrm>
        <a:prstGeom prst="trapezoid">
          <a:avLst>
            <a:gd name="adj" fmla="val 6555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b="1" kern="1200" dirty="0">
              <a:solidFill>
                <a:schemeClr val="bg1"/>
              </a:solidFill>
            </a:rPr>
            <a:t>Preparazione</a:t>
          </a:r>
        </a:p>
      </dsp:txBody>
      <dsp:txXfrm>
        <a:off x="1066799" y="3021641"/>
        <a:ext cx="3962400" cy="15497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4A884-5E1A-453C-A75F-9F2D792D9685}" type="datetimeFigureOut">
              <a:rPr lang="it-IT" smtClean="0"/>
              <a:t>06/01/2023</a:t>
            </a:fld>
            <a:endParaRPr lang="it-I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C2C00-7C08-4B63-8EB2-0869EBD4FEC2}" type="slidenum">
              <a:rPr lang="it-IT" smtClean="0"/>
              <a:t>‹#›</a:t>
            </a:fld>
            <a:endParaRPr lang="it-IT"/>
          </a:p>
        </p:txBody>
      </p:sp>
    </p:spTree>
    <p:extLst>
      <p:ext uri="{BB962C8B-B14F-4D97-AF65-F5344CB8AC3E}">
        <p14:creationId xmlns:p14="http://schemas.microsoft.com/office/powerpoint/2010/main" val="47026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495807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76525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19</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54030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20</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426400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21</a:t>
            </a:fld>
            <a:endParaRPr lang="it-IT"/>
          </a:p>
        </p:txBody>
      </p:sp>
    </p:spTree>
    <p:extLst>
      <p:ext uri="{BB962C8B-B14F-4D97-AF65-F5344CB8AC3E}">
        <p14:creationId xmlns:p14="http://schemas.microsoft.com/office/powerpoint/2010/main" val="31743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22</a:t>
            </a:fld>
            <a:endParaRPr lang="it-IT"/>
          </a:p>
        </p:txBody>
      </p:sp>
    </p:spTree>
    <p:extLst>
      <p:ext uri="{BB962C8B-B14F-4D97-AF65-F5344CB8AC3E}">
        <p14:creationId xmlns:p14="http://schemas.microsoft.com/office/powerpoint/2010/main" val="377424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23</a:t>
            </a:fld>
            <a:endParaRPr lang="it-IT"/>
          </a:p>
        </p:txBody>
      </p:sp>
    </p:spTree>
    <p:extLst>
      <p:ext uri="{BB962C8B-B14F-4D97-AF65-F5344CB8AC3E}">
        <p14:creationId xmlns:p14="http://schemas.microsoft.com/office/powerpoint/2010/main" val="218312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24</a:t>
            </a:fld>
            <a:endParaRPr lang="it-IT"/>
          </a:p>
        </p:txBody>
      </p:sp>
    </p:spTree>
    <p:extLst>
      <p:ext uri="{BB962C8B-B14F-4D97-AF65-F5344CB8AC3E}">
        <p14:creationId xmlns:p14="http://schemas.microsoft.com/office/powerpoint/2010/main" val="127678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11</a:t>
            </a:fld>
            <a:endParaRPr lang="it-IT"/>
          </a:p>
        </p:txBody>
      </p:sp>
    </p:spTree>
    <p:extLst>
      <p:ext uri="{BB962C8B-B14F-4D97-AF65-F5344CB8AC3E}">
        <p14:creationId xmlns:p14="http://schemas.microsoft.com/office/powerpoint/2010/main" val="89611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12</a:t>
            </a:fld>
            <a:endParaRPr lang="it-IT"/>
          </a:p>
        </p:txBody>
      </p:sp>
    </p:spTree>
    <p:extLst>
      <p:ext uri="{BB962C8B-B14F-4D97-AF65-F5344CB8AC3E}">
        <p14:creationId xmlns:p14="http://schemas.microsoft.com/office/powerpoint/2010/main" val="124017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13</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165078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14</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132145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15</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183270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16</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7811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17</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26119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46113">
              <a:defRPr sz="1600">
                <a:solidFill>
                  <a:schemeClr val="tx1"/>
                </a:solidFill>
                <a:latin typeface="Arial" panose="020B0604020202020204" pitchFamily="34" charset="0"/>
              </a:defRPr>
            </a:lvl1pPr>
            <a:lvl2pPr marL="512763" indent="-196850" defTabSz="646113">
              <a:defRPr sz="1600">
                <a:solidFill>
                  <a:schemeClr val="tx1"/>
                </a:solidFill>
                <a:latin typeface="Arial" panose="020B0604020202020204" pitchFamily="34" charset="0"/>
              </a:defRPr>
            </a:lvl2pPr>
            <a:lvl3pPr marL="790575" indent="-157163" defTabSz="646113">
              <a:defRPr sz="1600">
                <a:solidFill>
                  <a:schemeClr val="tx1"/>
                </a:solidFill>
                <a:latin typeface="Arial" panose="020B0604020202020204" pitchFamily="34" charset="0"/>
              </a:defRPr>
            </a:lvl3pPr>
            <a:lvl4pPr marL="1106488" indent="-157163" defTabSz="646113">
              <a:defRPr sz="1600">
                <a:solidFill>
                  <a:schemeClr val="tx1"/>
                </a:solidFill>
                <a:latin typeface="Arial" panose="020B0604020202020204" pitchFamily="34" charset="0"/>
              </a:defRPr>
            </a:lvl4pPr>
            <a:lvl5pPr marL="1422400" indent="-157163" defTabSz="646113">
              <a:defRPr sz="1600">
                <a:solidFill>
                  <a:schemeClr val="tx1"/>
                </a:solidFill>
                <a:latin typeface="Arial" panose="020B0604020202020204" pitchFamily="34" charset="0"/>
              </a:defRPr>
            </a:lvl5pPr>
            <a:lvl6pPr marL="1879600" indent="-157163" defTabSz="646113" eaLnBrk="0" fontAlgn="base" hangingPunct="0">
              <a:spcBef>
                <a:spcPct val="0"/>
              </a:spcBef>
              <a:spcAft>
                <a:spcPct val="0"/>
              </a:spcAft>
              <a:defRPr sz="1600">
                <a:solidFill>
                  <a:schemeClr val="tx1"/>
                </a:solidFill>
                <a:latin typeface="Arial" panose="020B0604020202020204" pitchFamily="34" charset="0"/>
              </a:defRPr>
            </a:lvl6pPr>
            <a:lvl7pPr marL="2336800" indent="-157163" defTabSz="646113" eaLnBrk="0" fontAlgn="base" hangingPunct="0">
              <a:spcBef>
                <a:spcPct val="0"/>
              </a:spcBef>
              <a:spcAft>
                <a:spcPct val="0"/>
              </a:spcAft>
              <a:defRPr sz="1600">
                <a:solidFill>
                  <a:schemeClr val="tx1"/>
                </a:solidFill>
                <a:latin typeface="Arial" panose="020B0604020202020204" pitchFamily="34" charset="0"/>
              </a:defRPr>
            </a:lvl7pPr>
            <a:lvl8pPr marL="2794000" indent="-157163" defTabSz="646113" eaLnBrk="0" fontAlgn="base" hangingPunct="0">
              <a:spcBef>
                <a:spcPct val="0"/>
              </a:spcBef>
              <a:spcAft>
                <a:spcPct val="0"/>
              </a:spcAft>
              <a:defRPr sz="1600">
                <a:solidFill>
                  <a:schemeClr val="tx1"/>
                </a:solidFill>
                <a:latin typeface="Arial" panose="020B0604020202020204" pitchFamily="34" charset="0"/>
              </a:defRPr>
            </a:lvl8pPr>
            <a:lvl9pPr marL="3251200" indent="-157163" defTabSz="646113" eaLnBrk="0" fontAlgn="base" hangingPunct="0">
              <a:spcBef>
                <a:spcPct val="0"/>
              </a:spcBef>
              <a:spcAft>
                <a:spcPct val="0"/>
              </a:spcAft>
              <a:defRPr sz="1600">
                <a:solidFill>
                  <a:schemeClr val="tx1"/>
                </a:solidFill>
                <a:latin typeface="Arial" panose="020B0604020202020204" pitchFamily="34" charset="0"/>
              </a:defRPr>
            </a:lvl9pPr>
          </a:lstStyle>
          <a:p>
            <a:fld id="{0572C40C-3F95-4F64-AA85-ADA05A1C79AA}" type="slidenum">
              <a:rPr lang="it-IT" altLang="it-IT" sz="1200" smtClean="0">
                <a:solidFill>
                  <a:srgbClr val="EEECE1"/>
                </a:solidFill>
              </a:rPr>
              <a:pPr/>
              <a:t>18</a:t>
            </a:fld>
            <a:endParaRPr lang="it-IT" altLang="it-IT" sz="1200">
              <a:solidFill>
                <a:srgbClr val="EEECE1"/>
              </a:solidFill>
            </a:endParaRPr>
          </a:p>
        </p:txBody>
      </p:sp>
      <p:sp>
        <p:nvSpPr>
          <p:cNvPr id="82947" name="Rectangle 2"/>
          <p:cNvSpPr>
            <a:spLocks noGrp="1" noRot="1" noChangeAspect="1" noChangeArrowheads="1" noTextEdit="1"/>
          </p:cNvSpPr>
          <p:nvPr>
            <p:ph type="sldImg"/>
          </p:nvPr>
        </p:nvSpPr>
        <p:spPr>
          <a:xfrm>
            <a:off x="249238" y="474663"/>
            <a:ext cx="4230687" cy="2381250"/>
          </a:xfrm>
          <a:solidFill>
            <a:srgbClr val="FFFFFF"/>
          </a:solidFill>
          <a:ln/>
        </p:spPr>
      </p:sp>
      <p:sp>
        <p:nvSpPr>
          <p:cNvPr id="82948" name="Rectangle 3"/>
          <p:cNvSpPr>
            <a:spLocks noGrp="1" noChangeArrowheads="1"/>
          </p:cNvSpPr>
          <p:nvPr>
            <p:ph type="body" idx="1"/>
          </p:nvPr>
        </p:nvSpPr>
        <p:spPr>
          <a:xfrm>
            <a:off x="630238" y="3014663"/>
            <a:ext cx="3465512" cy="2859087"/>
          </a:xfrm>
          <a:solidFill>
            <a:srgbClr val="FFFFFF"/>
          </a:solidFill>
          <a:ln>
            <a:solidFill>
              <a:srgbClr val="000000"/>
            </a:solidFill>
          </a:ln>
        </p:spPr>
        <p:txBody>
          <a:bodyPr lIns="61142" tIns="30571" rIns="61142" bIns="30571"/>
          <a:lstStyle/>
          <a:p>
            <a:endParaRPr lang="it-IT" altLang="it-IT">
              <a:latin typeface="Arial" panose="020B0604020202020204" pitchFamily="34" charset="0"/>
            </a:endParaRPr>
          </a:p>
        </p:txBody>
      </p:sp>
    </p:spTree>
    <p:extLst>
      <p:ext uri="{BB962C8B-B14F-4D97-AF65-F5344CB8AC3E}">
        <p14:creationId xmlns:p14="http://schemas.microsoft.com/office/powerpoint/2010/main" val="51703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it-IT"/>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7" name="Shape 5">
            <a:extLst>
              <a:ext uri="{FF2B5EF4-FFF2-40B4-BE49-F238E27FC236}">
                <a16:creationId xmlns:a16="http://schemas.microsoft.com/office/drawing/2014/main" id="{3103320E-9F2E-4F5F-9AA6-E261742CA5E8}"/>
              </a:ext>
            </a:extLst>
          </p:cNvPr>
          <p:cNvSpPr>
            <a:spLocks noGrp="1"/>
          </p:cNvSpPr>
          <p:nvPr>
            <p:ph type="sldNum" sz="quarter" idx="2"/>
          </p:nvPr>
        </p:nvSpPr>
        <p:spPr>
          <a:xfrm>
            <a:off x="11685590" y="6491045"/>
            <a:ext cx="259043" cy="261610"/>
          </a:xfrm>
          <a:prstGeom prst="rect">
            <a:avLst/>
          </a:prstGeom>
          <a:ln w="12700">
            <a:miter lim="400000"/>
          </a:ln>
        </p:spPr>
        <p:txBody>
          <a:bodyPr wrap="none" lIns="45719" rIns="45719">
            <a:spAutoFit/>
          </a:bodyPr>
          <a:lstStyle>
            <a:lvl1pPr>
              <a:defRPr sz="1100">
                <a:solidFill>
                  <a:schemeClr val="bg1">
                    <a:lumMod val="75000"/>
                  </a:schemeClr>
                </a:solidFill>
              </a:defRPr>
            </a:lvl1pPr>
          </a:lstStyle>
          <a:p>
            <a:fld id="{86CB4B4D-7CA3-9044-876B-883B54F8677D}" type="slidenum">
              <a:rPr lang="it-IT" smtClean="0"/>
              <a:pPr/>
              <a:t>‹#›</a:t>
            </a:fld>
            <a:endParaRPr lang="it-IT" dirty="0"/>
          </a:p>
        </p:txBody>
      </p:sp>
    </p:spTree>
    <p:extLst>
      <p:ext uri="{BB962C8B-B14F-4D97-AF65-F5344CB8AC3E}">
        <p14:creationId xmlns:p14="http://schemas.microsoft.com/office/powerpoint/2010/main" val="4080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27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1323"/>
            <a:ext cx="10972800" cy="4164841"/>
          </a:xfrm>
          <a:prstGeom prst="rect">
            <a:avLst/>
          </a:prstGeom>
        </p:spPr>
        <p:txBody>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9" name="Title 8">
            <a:extLst>
              <a:ext uri="{FF2B5EF4-FFF2-40B4-BE49-F238E27FC236}">
                <a16:creationId xmlns:a16="http://schemas.microsoft.com/office/drawing/2014/main" id="{C6874CDB-AA43-49E1-8E83-4A8870979C64}"/>
              </a:ext>
            </a:extLst>
          </p:cNvPr>
          <p:cNvSpPr>
            <a:spLocks noGrp="1"/>
          </p:cNvSpPr>
          <p:nvPr>
            <p:ph type="title"/>
          </p:nvPr>
        </p:nvSpPr>
        <p:spPr/>
        <p:txBody>
          <a:bodyPr>
            <a:normAutofit/>
          </a:bodyPr>
          <a:lstStyle>
            <a:lvl1pPr algn="l">
              <a:defRPr sz="3600"/>
            </a:lvl1pPr>
          </a:lstStyle>
          <a:p>
            <a:r>
              <a:rPr lang="en-US" dirty="0"/>
              <a:t>Click to edit Master title style</a:t>
            </a:r>
            <a:endParaRPr lang="it-IT" dirty="0"/>
          </a:p>
        </p:txBody>
      </p:sp>
    </p:spTree>
    <p:extLst>
      <p:ext uri="{BB962C8B-B14F-4D97-AF65-F5344CB8AC3E}">
        <p14:creationId xmlns:p14="http://schemas.microsoft.com/office/powerpoint/2010/main" val="3931813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609600" y="1046922"/>
            <a:ext cx="10972800" cy="68421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Titolo Testo</a:t>
            </a:r>
          </a:p>
        </p:txBody>
      </p:sp>
      <p:sp>
        <p:nvSpPr>
          <p:cNvPr id="5" name="Shape 5"/>
          <p:cNvSpPr>
            <a:spLocks noGrp="1"/>
          </p:cNvSpPr>
          <p:nvPr>
            <p:ph type="sldNum" sz="quarter" idx="2"/>
          </p:nvPr>
        </p:nvSpPr>
        <p:spPr>
          <a:xfrm>
            <a:off x="11685590" y="6491045"/>
            <a:ext cx="259043" cy="261610"/>
          </a:xfrm>
          <a:prstGeom prst="rect">
            <a:avLst/>
          </a:prstGeom>
          <a:ln w="12700">
            <a:miter lim="400000"/>
          </a:ln>
        </p:spPr>
        <p:txBody>
          <a:bodyPr wrap="none" lIns="45719" rIns="45719">
            <a:spAutoFit/>
          </a:bodyPr>
          <a:lstStyle>
            <a:lvl1pPr>
              <a:defRPr sz="1100">
                <a:solidFill>
                  <a:schemeClr val="bg1">
                    <a:lumMod val="75000"/>
                  </a:schemeClr>
                </a:solidFill>
              </a:defRPr>
            </a:lvl1pPr>
          </a:lstStyle>
          <a:p>
            <a:fld id="{86CB4B4D-7CA3-9044-876B-883B54F8677D}" type="slidenum">
              <a:rPr lang="it-IT" smtClean="0"/>
              <a:pPr/>
              <a:t>‹#›</a:t>
            </a:fld>
            <a:endParaRPr lang="it-IT" dirty="0"/>
          </a:p>
        </p:txBody>
      </p:sp>
      <p:pic>
        <p:nvPicPr>
          <p:cNvPr id="8" name="Picture 7" descr="A close up of a logo&#10;&#10;Description automatically generated">
            <a:extLst>
              <a:ext uri="{FF2B5EF4-FFF2-40B4-BE49-F238E27FC236}">
                <a16:creationId xmlns:a16="http://schemas.microsoft.com/office/drawing/2014/main" id="{F97E4EE8-F443-424C-91C0-77FC2F6955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5222" y="206158"/>
            <a:ext cx="2105205" cy="702305"/>
          </a:xfrm>
          <a:prstGeom prst="rect">
            <a:avLst/>
          </a:prstGeom>
        </p:spPr>
      </p:pic>
      <p:sp>
        <p:nvSpPr>
          <p:cNvPr id="9" name="TextBox 8">
            <a:extLst>
              <a:ext uri="{FF2B5EF4-FFF2-40B4-BE49-F238E27FC236}">
                <a16:creationId xmlns:a16="http://schemas.microsoft.com/office/drawing/2014/main" id="{C2B80BCB-8D6A-4F0F-9F2C-96784C4811C3}"/>
              </a:ext>
            </a:extLst>
          </p:cNvPr>
          <p:cNvSpPr txBox="1"/>
          <p:nvPr userDrawn="1"/>
        </p:nvSpPr>
        <p:spPr>
          <a:xfrm>
            <a:off x="245222" y="6491047"/>
            <a:ext cx="35891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75000"/>
                  </a:schemeClr>
                </a:solidFill>
                <a:effectLst/>
                <a:uFillTx/>
                <a:latin typeface="+mn-lt"/>
                <a:ea typeface="+mn-ea"/>
                <a:cs typeface="+mn-cs"/>
                <a:sym typeface="Calibri"/>
              </a:rPr>
              <a:t>Copyright © 2023 ABC Digital. All rights reserved.</a:t>
            </a:r>
            <a:endPar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endParaRPr>
          </a:p>
        </p:txBody>
      </p:sp>
      <p:sp>
        <p:nvSpPr>
          <p:cNvPr id="11" name="TextBox 10">
            <a:extLst>
              <a:ext uri="{FF2B5EF4-FFF2-40B4-BE49-F238E27FC236}">
                <a16:creationId xmlns:a16="http://schemas.microsoft.com/office/drawing/2014/main" id="{E8BC1667-CBE1-4184-A927-8C65A578D335}"/>
              </a:ext>
            </a:extLst>
          </p:cNvPr>
          <p:cNvSpPr txBox="1"/>
          <p:nvPr userDrawn="1"/>
        </p:nvSpPr>
        <p:spPr>
          <a:xfrm>
            <a:off x="7937788" y="6491047"/>
            <a:ext cx="35891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rPr>
              <a:t>00b - </a:t>
            </a:r>
            <a:r>
              <a:rPr kumimoji="0" lang="it-IT" sz="1100" b="0" i="0" u="none" strike="noStrike" cap="none" spc="0" normalizeH="0" baseline="0" dirty="0" err="1">
                <a:ln>
                  <a:noFill/>
                </a:ln>
                <a:solidFill>
                  <a:schemeClr val="bg1">
                    <a:lumMod val="75000"/>
                  </a:schemeClr>
                </a:solidFill>
                <a:effectLst/>
                <a:uFillTx/>
                <a:latin typeface="+mn-lt"/>
                <a:ea typeface="+mn-ea"/>
                <a:cs typeface="+mn-cs"/>
                <a:sym typeface="Calibri"/>
              </a:rPr>
              <a:t>Microprogettazione</a:t>
            </a:r>
            <a:endPar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6.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6.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6.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6B3F32A-DF82-4BA3-977A-A565995859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714" y="858"/>
            <a:ext cx="11428571" cy="6857143"/>
          </a:xfrm>
          <a:prstGeom prst="rect">
            <a:avLst/>
          </a:prstGeom>
        </p:spPr>
      </p:pic>
      <p:sp>
        <p:nvSpPr>
          <p:cNvPr id="4" name="Slide Number Placeholder 3">
            <a:extLst>
              <a:ext uri="{FF2B5EF4-FFF2-40B4-BE49-F238E27FC236}">
                <a16:creationId xmlns:a16="http://schemas.microsoft.com/office/drawing/2014/main" id="{A65523DE-4DC3-4C3A-AE58-D08D86489801}"/>
              </a:ext>
            </a:extLst>
          </p:cNvPr>
          <p:cNvSpPr>
            <a:spLocks noGrp="1"/>
          </p:cNvSpPr>
          <p:nvPr>
            <p:ph type="sldNum" sz="quarter" idx="2"/>
          </p:nvPr>
        </p:nvSpPr>
        <p:spPr/>
        <p:txBody>
          <a:bodyPr/>
          <a:lstStyle/>
          <a:p>
            <a:fld id="{86CB4B4D-7CA3-9044-876B-883B54F8677D}" type="slidenum">
              <a:rPr lang="it-IT" smtClean="0"/>
              <a:pPr/>
              <a:t>1</a:t>
            </a:fld>
            <a:endParaRPr lang="it-IT" dirty="0"/>
          </a:p>
        </p:txBody>
      </p:sp>
    </p:spTree>
    <p:extLst>
      <p:ext uri="{BB962C8B-B14F-4D97-AF65-F5344CB8AC3E}">
        <p14:creationId xmlns:p14="http://schemas.microsoft.com/office/powerpoint/2010/main" val="258670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255E15F1-EC76-4415-98AB-EC416B893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41152" y="1168923"/>
            <a:ext cx="11214046" cy="5689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B6C9B-06A3-4EB6-938D-B2380F01A17E}"/>
              </a:ext>
            </a:extLst>
          </p:cNvPr>
          <p:cNvSpPr txBox="1"/>
          <p:nvPr/>
        </p:nvSpPr>
        <p:spPr>
          <a:xfrm>
            <a:off x="536802" y="984257"/>
            <a:ext cx="6205026" cy="369332"/>
          </a:xfrm>
          <a:prstGeom prst="rect">
            <a:avLst/>
          </a:prstGeom>
          <a:noFill/>
        </p:spPr>
        <p:txBody>
          <a:bodyPr wrap="square" rtlCol="0">
            <a:spAutoFit/>
          </a:bodyPr>
          <a:lstStyle/>
          <a:p>
            <a:r>
              <a:rPr lang="it-IT" b="1" dirty="0">
                <a:highlight>
                  <a:srgbClr val="FFFF00"/>
                </a:highlight>
              </a:rPr>
              <a:t>Progettazione</a:t>
            </a:r>
          </a:p>
        </p:txBody>
      </p:sp>
      <p:sp>
        <p:nvSpPr>
          <p:cNvPr id="6" name="TextBox 5">
            <a:extLst>
              <a:ext uri="{FF2B5EF4-FFF2-40B4-BE49-F238E27FC236}">
                <a16:creationId xmlns:a16="http://schemas.microsoft.com/office/drawing/2014/main" id="{9E20FC8C-B8CF-4553-9D21-827DB91472E2}"/>
              </a:ext>
            </a:extLst>
          </p:cNvPr>
          <p:cNvSpPr txBox="1"/>
          <p:nvPr/>
        </p:nvSpPr>
        <p:spPr>
          <a:xfrm>
            <a:off x="3232484" y="1051981"/>
            <a:ext cx="5606716" cy="5632311"/>
          </a:xfrm>
          <a:prstGeom prst="rect">
            <a:avLst/>
          </a:prstGeom>
          <a:solidFill>
            <a:schemeClr val="bg1"/>
          </a:solidFill>
        </p:spPr>
        <p:txBody>
          <a:bodyPr wrap="square">
            <a:spAutoFit/>
          </a:bodyPr>
          <a:lstStyle/>
          <a:p>
            <a:r>
              <a:rPr lang="it-IT" dirty="0"/>
              <a:t>In cosa siamo diversi, a parte l’età?</a:t>
            </a:r>
          </a:p>
          <a:p>
            <a:endParaRPr lang="it-IT" dirty="0"/>
          </a:p>
          <a:p>
            <a:r>
              <a:rPr lang="it-IT" dirty="0"/>
              <a:t>Prendiamo i due estremi della categorizzazione:</a:t>
            </a:r>
          </a:p>
          <a:p>
            <a:r>
              <a:rPr lang="it-IT" b="1" dirty="0"/>
              <a:t>Over55</a:t>
            </a:r>
            <a:r>
              <a:rPr lang="it-IT" dirty="0"/>
              <a:t> e </a:t>
            </a:r>
            <a:r>
              <a:rPr lang="it-IT" b="1" dirty="0" err="1"/>
              <a:t>Gen</a:t>
            </a:r>
            <a:r>
              <a:rPr lang="it-IT" b="1" dirty="0"/>
              <a:t> Z</a:t>
            </a:r>
          </a:p>
          <a:p>
            <a:endParaRPr lang="it-IT" dirty="0"/>
          </a:p>
          <a:p>
            <a:r>
              <a:rPr lang="it-IT" dirty="0"/>
              <a:t>I primi hanno visto una evoluzione delle architetture, seguendone per passi gli sviluppi, e sono portati a chiedersi il principio di funzionamento, preoccupandosi quando questo non avviene correttamente.</a:t>
            </a:r>
          </a:p>
          <a:p>
            <a:r>
              <a:rPr lang="it-IT" dirty="0"/>
              <a:t>I secondi sono nati col cellulare in mano, non ci si affezionano, e quando non funziona lo sostituiscono.</a:t>
            </a:r>
          </a:p>
          <a:p>
            <a:r>
              <a:rPr lang="it-IT" dirty="0"/>
              <a:t>Ma nell’era del digitale, i </a:t>
            </a:r>
            <a:r>
              <a:rPr lang="it-IT" dirty="0" err="1"/>
              <a:t>GenZ</a:t>
            </a:r>
            <a:r>
              <a:rPr lang="it-IT" dirty="0"/>
              <a:t> conoscono i tutorial per riparare quasi tutto, ottimo gancio per gli Over55 come stimolo ad avvicinarsi al nostro programma. </a:t>
            </a:r>
          </a:p>
          <a:p>
            <a:r>
              <a:rPr lang="it-IT" dirty="0"/>
              <a:t>E poi ci sono le associazioni, i gruppi di appassionati di scacchi, trenini, cucina, viaggi…e le trasmissioni in streaming, che non c’è mai niente in TV a parte la pubblicità !!</a:t>
            </a:r>
          </a:p>
          <a:p>
            <a:r>
              <a:rPr lang="it-IT" dirty="0"/>
              <a:t>Sono lenti, ma se adeguatamente stimolati vi verranno dietro con richieste sempre più complesse</a:t>
            </a:r>
          </a:p>
        </p:txBody>
      </p:sp>
    </p:spTree>
    <p:extLst>
      <p:ext uri="{BB962C8B-B14F-4D97-AF65-F5344CB8AC3E}">
        <p14:creationId xmlns:p14="http://schemas.microsoft.com/office/powerpoint/2010/main" val="22304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Studio dell’interlocutore</a:t>
            </a:r>
          </a:p>
        </p:txBody>
      </p:sp>
      <p:sp>
        <p:nvSpPr>
          <p:cNvPr id="4" name="TextBox 3"/>
          <p:cNvSpPr txBox="1"/>
          <p:nvPr/>
        </p:nvSpPr>
        <p:spPr>
          <a:xfrm>
            <a:off x="609600" y="1790718"/>
            <a:ext cx="5646821" cy="3785652"/>
          </a:xfrm>
          <a:prstGeom prst="rect">
            <a:avLst/>
          </a:prstGeom>
          <a:noFill/>
        </p:spPr>
        <p:txBody>
          <a:bodyPr wrap="square" rtlCol="0">
            <a:spAutoFit/>
          </a:bodyPr>
          <a:lstStyle/>
          <a:p>
            <a:r>
              <a:rPr lang="it-IT" sz="1600" dirty="0"/>
              <a:t>Altra caratteristica da sviluppare è la capacità di comprendere il nostro cliente prima di concentrarci su cosa vogliamo dargli. </a:t>
            </a:r>
          </a:p>
          <a:p>
            <a:r>
              <a:rPr lang="it-IT" sz="1600" dirty="0"/>
              <a:t>Ecco allora che far capire ai ragazzi che ci sono tasti più o meno opportuni su cui battere per catturare l’attenzione può far la differenza.</a:t>
            </a:r>
          </a:p>
          <a:p>
            <a:r>
              <a:rPr lang="it-IT" sz="1600" dirty="0"/>
              <a:t>Identifichiamo qualche interesse che è lontano dalla percezione del giovane, suggerendo casi pratici;</a:t>
            </a:r>
          </a:p>
          <a:p>
            <a:r>
              <a:rPr lang="it-IT" sz="1600" b="1" dirty="0"/>
              <a:t>noi siamo quelli che le cose le aggiustano !!</a:t>
            </a:r>
          </a:p>
          <a:p>
            <a:r>
              <a:rPr lang="it-IT" sz="1600" dirty="0"/>
              <a:t>mentre i ragazzi sono più orientati all’usa e getta; </a:t>
            </a:r>
          </a:p>
          <a:p>
            <a:r>
              <a:rPr lang="it-IT" sz="1600" dirty="0"/>
              <a:t>ecco allora che possiamo cogliere l’attimo mostrando qualche tutorial su </a:t>
            </a:r>
            <a:r>
              <a:rPr lang="it-IT" sz="1600" dirty="0" err="1"/>
              <a:t>youtube</a:t>
            </a:r>
            <a:r>
              <a:rPr lang="it-IT" sz="1600" dirty="0"/>
              <a:t>, di come si possano eseguire piccole riparazioni casalinghe, ma sono idee che devono essere stimolate da noi, è difficile che un 15/16enne si metta a far riparazioni in casa e quindi non saprebbe nemmeno suggerire di guardare video su idraulica e opere murarie, o cucina e giardinaggio</a:t>
            </a:r>
          </a:p>
        </p:txBody>
      </p:sp>
      <p:pic>
        <p:nvPicPr>
          <p:cNvPr id="11266" name="Picture 2" descr="Così il cervello ci aiuta a capire le azioni degli altri: studio pubblicato  su PNAS - Impronta Unika">
            <a:extLst>
              <a:ext uri="{FF2B5EF4-FFF2-40B4-BE49-F238E27FC236}">
                <a16:creationId xmlns:a16="http://schemas.microsoft.com/office/drawing/2014/main" id="{0424F53B-52EC-41B4-9C54-C0011A3F91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1946" y="1782058"/>
            <a:ext cx="5363165" cy="402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8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Le tipologie dei partecipanti</a:t>
            </a:r>
          </a:p>
        </p:txBody>
      </p:sp>
      <p:sp>
        <p:nvSpPr>
          <p:cNvPr id="4" name="TextBox 3"/>
          <p:cNvSpPr txBox="1"/>
          <p:nvPr/>
        </p:nvSpPr>
        <p:spPr>
          <a:xfrm>
            <a:off x="609600" y="1790718"/>
            <a:ext cx="10972801" cy="4278094"/>
          </a:xfrm>
          <a:prstGeom prst="rect">
            <a:avLst/>
          </a:prstGeom>
          <a:noFill/>
        </p:spPr>
        <p:txBody>
          <a:bodyPr wrap="square" rtlCol="0">
            <a:spAutoFit/>
          </a:bodyPr>
          <a:lstStyle/>
          <a:p>
            <a:r>
              <a:rPr lang="it-IT" sz="1600" dirty="0"/>
              <a:t>Abbiamo individuato dei profili per capire come approcciarsi ai diversi atteggiamenti dei discenti in aula:</a:t>
            </a:r>
          </a:p>
          <a:p>
            <a:endParaRPr lang="it-IT" sz="1600" dirty="0"/>
          </a:p>
          <a:p>
            <a:pPr marL="285750" indent="-285750">
              <a:buFont typeface="Arial" panose="020B0604020202020204" pitchFamily="34" charset="0"/>
              <a:buChar char="•"/>
            </a:pPr>
            <a:r>
              <a:rPr lang="it-IT" sz="1600" dirty="0"/>
              <a:t>Il timido</a:t>
            </a:r>
          </a:p>
          <a:p>
            <a:pPr marL="285750" indent="-285750">
              <a:buFont typeface="Arial" panose="020B0604020202020204" pitchFamily="34" charset="0"/>
              <a:buChar char="•"/>
            </a:pPr>
            <a:r>
              <a:rPr lang="it-IT" sz="1600" dirty="0"/>
              <a:t>Lo scettico</a:t>
            </a:r>
          </a:p>
          <a:p>
            <a:pPr marL="285750" indent="-285750">
              <a:buFont typeface="Arial" panose="020B0604020202020204" pitchFamily="34" charset="0"/>
              <a:buChar char="•"/>
            </a:pPr>
            <a:r>
              <a:rPr lang="it-IT" sz="1600" dirty="0"/>
              <a:t>L’indifferente</a:t>
            </a:r>
          </a:p>
          <a:p>
            <a:pPr marL="285750" indent="-285750">
              <a:buFont typeface="Arial" panose="020B0604020202020204" pitchFamily="34" charset="0"/>
              <a:buChar char="•"/>
            </a:pPr>
            <a:r>
              <a:rPr lang="it-IT" sz="1600" dirty="0"/>
              <a:t>Il chiacchierone</a:t>
            </a:r>
          </a:p>
          <a:p>
            <a:pPr marL="285750" indent="-285750">
              <a:buFont typeface="Arial" panose="020B0604020202020204" pitchFamily="34" charset="0"/>
              <a:buChar char="•"/>
            </a:pPr>
            <a:r>
              <a:rPr lang="it-IT" sz="1600" dirty="0"/>
              <a:t>Il rigido</a:t>
            </a:r>
          </a:p>
          <a:p>
            <a:pPr marL="285750" indent="-285750">
              <a:buFont typeface="Arial" panose="020B0604020202020204" pitchFamily="34" charset="0"/>
              <a:buChar char="•"/>
            </a:pPr>
            <a:r>
              <a:rPr lang="it-IT" sz="1600" dirty="0"/>
              <a:t>Lo scorbutico</a:t>
            </a:r>
          </a:p>
          <a:p>
            <a:pPr marL="285750" indent="-285750">
              <a:buFont typeface="Arial" panose="020B0604020202020204" pitchFamily="34" charset="0"/>
              <a:buChar char="•"/>
            </a:pPr>
            <a:r>
              <a:rPr lang="it-IT" sz="1600" dirty="0"/>
              <a:t>Il lento</a:t>
            </a:r>
          </a:p>
          <a:p>
            <a:pPr marL="285750" indent="-285750">
              <a:buFont typeface="Arial" panose="020B0604020202020204" pitchFamily="34" charset="0"/>
              <a:buChar char="•"/>
            </a:pPr>
            <a:r>
              <a:rPr lang="it-IT" sz="1600" dirty="0"/>
              <a:t>La coppia</a:t>
            </a:r>
          </a:p>
          <a:p>
            <a:pPr marL="285750" indent="-285750">
              <a:buFont typeface="Arial" panose="020B0604020202020204" pitchFamily="34" charset="0"/>
              <a:buChar char="•"/>
            </a:pPr>
            <a:endParaRPr lang="it-IT" sz="1600" dirty="0"/>
          </a:p>
          <a:p>
            <a:r>
              <a:rPr lang="it-IT" sz="1600" dirty="0"/>
              <a:t>è un elenco indicativo, non andremo a</a:t>
            </a:r>
          </a:p>
          <a:p>
            <a:r>
              <a:rPr lang="it-IT" sz="1600" dirty="0"/>
              <a:t>psicanalizzare i nostri clienti, ma è utile</a:t>
            </a:r>
          </a:p>
          <a:p>
            <a:r>
              <a:rPr lang="it-IT" sz="1600" dirty="0"/>
              <a:t>per ragionare di possibili scenari.</a:t>
            </a:r>
          </a:p>
          <a:p>
            <a:r>
              <a:rPr lang="it-IT" sz="1600" dirty="0"/>
              <a:t>Sul campo, i ragazzi riescono ad adattarsi</a:t>
            </a:r>
          </a:p>
          <a:p>
            <a:r>
              <a:rPr lang="it-IT" sz="1600" dirty="0"/>
              <a:t>agevolmente, ma devono sempre tenere</a:t>
            </a:r>
          </a:p>
          <a:p>
            <a:r>
              <a:rPr lang="it-IT" sz="1600" dirty="0"/>
              <a:t>alta l’attenzione.</a:t>
            </a:r>
          </a:p>
        </p:txBody>
      </p:sp>
      <p:pic>
        <p:nvPicPr>
          <p:cNvPr id="12290" name="Picture 2" descr="Gli anziani e la difficoltà di concentrazione">
            <a:extLst>
              <a:ext uri="{FF2B5EF4-FFF2-40B4-BE49-F238E27FC236}">
                <a16:creationId xmlns:a16="http://schemas.microsoft.com/office/drawing/2014/main" id="{DB3659C5-1708-475B-9BA3-1CDF10BE81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9532" y="2498842"/>
            <a:ext cx="6727068" cy="381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3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715787" y="1909538"/>
            <a:ext cx="3021656" cy="3038922"/>
          </a:xfrm>
          <a:prstGeom prst="rect">
            <a:avLst/>
          </a:prstGeom>
        </p:spPr>
      </p:pic>
      <p:pic>
        <p:nvPicPr>
          <p:cNvPr id="81923" name="Immagine 14" descr="POST IT CON PUNTINA2.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780253" y="2069374"/>
            <a:ext cx="3181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5"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701310" y="3894843"/>
            <a:ext cx="3045158" cy="3062558"/>
          </a:xfrm>
          <a:prstGeom prst="rect">
            <a:avLst/>
          </a:prstGeom>
        </p:spPr>
      </p:pic>
      <p:sp>
        <p:nvSpPr>
          <p:cNvPr id="17" name="Text Box 7"/>
          <p:cNvSpPr txBox="1">
            <a:spLocks noChangeArrowheads="1"/>
          </p:cNvSpPr>
          <p:nvPr/>
        </p:nvSpPr>
        <p:spPr bwMode="auto">
          <a:xfrm rot="-861158">
            <a:off x="1090643" y="2944503"/>
            <a:ext cx="2198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Incoraggiarlo senza pressarlo</a:t>
            </a:r>
          </a:p>
        </p:txBody>
      </p:sp>
      <p:sp>
        <p:nvSpPr>
          <p:cNvPr id="18" name="Rettangolo 13"/>
          <p:cNvSpPr>
            <a:spLocks noChangeArrowheads="1"/>
          </p:cNvSpPr>
          <p:nvPr/>
        </p:nvSpPr>
        <p:spPr bwMode="auto">
          <a:xfrm>
            <a:off x="4972654" y="4987031"/>
            <a:ext cx="2381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Usare un tono amichevole</a:t>
            </a:r>
          </a:p>
        </p:txBody>
      </p:sp>
      <p:sp>
        <p:nvSpPr>
          <p:cNvPr id="19" name="Text Box 9"/>
          <p:cNvSpPr txBox="1">
            <a:spLocks noChangeArrowheads="1"/>
          </p:cNvSpPr>
          <p:nvPr/>
        </p:nvSpPr>
        <p:spPr bwMode="auto">
          <a:xfrm rot="603499">
            <a:off x="8914545" y="2519263"/>
            <a:ext cx="26241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Fargli domande su argomenti semplici, che presumibilmente conosce</a:t>
            </a:r>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7897" y="1857241"/>
            <a:ext cx="2431985" cy="1709388"/>
          </a:xfrm>
          <a:prstGeom prst="rect">
            <a:avLst/>
          </a:prstGeom>
        </p:spPr>
      </p:pic>
      <p:sp>
        <p:nvSpPr>
          <p:cNvPr id="13" name="Title 1">
            <a:extLst>
              <a:ext uri="{FF2B5EF4-FFF2-40B4-BE49-F238E27FC236}">
                <a16:creationId xmlns:a16="http://schemas.microsoft.com/office/drawing/2014/main" id="{911A53A8-BB76-4F35-B114-D724A15601E8}"/>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Il «timido»</a:t>
            </a:r>
          </a:p>
        </p:txBody>
      </p:sp>
    </p:spTree>
    <p:extLst>
      <p:ext uri="{BB962C8B-B14F-4D97-AF65-F5344CB8AC3E}">
        <p14:creationId xmlns:p14="http://schemas.microsoft.com/office/powerpoint/2010/main" val="1934398692"/>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303285" y="1809244"/>
            <a:ext cx="3021656" cy="3038922"/>
          </a:xfrm>
          <a:prstGeom prst="rect">
            <a:avLst/>
          </a:prstGeom>
        </p:spPr>
      </p:pic>
      <p:pic>
        <p:nvPicPr>
          <p:cNvPr id="81923" name="Immagine 14" descr="POST IT CON PUNTINA2.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1043773" y="2162074"/>
            <a:ext cx="2894195" cy="305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6"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760732" y="3996837"/>
            <a:ext cx="2868170" cy="2884559"/>
          </a:xfrm>
          <a:prstGeom prst="rect">
            <a:avLst/>
          </a:prstGeom>
        </p:spPr>
      </p:pic>
      <p:sp>
        <p:nvSpPr>
          <p:cNvPr id="15" name="Text Box 7"/>
          <p:cNvSpPr txBox="1">
            <a:spLocks noChangeArrowheads="1"/>
          </p:cNvSpPr>
          <p:nvPr/>
        </p:nvSpPr>
        <p:spPr bwMode="auto">
          <a:xfrm rot="-861158">
            <a:off x="1244049" y="3161785"/>
            <a:ext cx="2427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Ottenere sempre la sua partecipazione</a:t>
            </a:r>
          </a:p>
        </p:txBody>
      </p:sp>
      <p:sp>
        <p:nvSpPr>
          <p:cNvPr id="21" name="Rettangolo 13"/>
          <p:cNvSpPr>
            <a:spLocks noChangeArrowheads="1"/>
          </p:cNvSpPr>
          <p:nvPr/>
        </p:nvSpPr>
        <p:spPr bwMode="auto">
          <a:xfrm>
            <a:off x="4972654" y="4805776"/>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Evitare domande troppo dirette</a:t>
            </a:r>
          </a:p>
        </p:txBody>
      </p:sp>
      <p:sp>
        <p:nvSpPr>
          <p:cNvPr id="22" name="Text Box 9"/>
          <p:cNvSpPr txBox="1">
            <a:spLocks noChangeArrowheads="1"/>
          </p:cNvSpPr>
          <p:nvPr/>
        </p:nvSpPr>
        <p:spPr bwMode="auto">
          <a:xfrm rot="603499">
            <a:off x="8583602" y="2287593"/>
            <a:ext cx="25542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Sollecitare il suo parere quando viene fatta qualche domanda a tutto il gruppo</a:t>
            </a: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35122" y="1702148"/>
            <a:ext cx="2230242" cy="2230230"/>
          </a:xfrm>
          <a:prstGeom prst="rect">
            <a:avLst/>
          </a:prstGeom>
        </p:spPr>
      </p:pic>
      <p:sp>
        <p:nvSpPr>
          <p:cNvPr id="13" name="Title 1">
            <a:extLst>
              <a:ext uri="{FF2B5EF4-FFF2-40B4-BE49-F238E27FC236}">
                <a16:creationId xmlns:a16="http://schemas.microsoft.com/office/drawing/2014/main" id="{1E08E5CD-16C0-4D0A-A727-585B7F08C330}"/>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Lo «scettico»</a:t>
            </a:r>
          </a:p>
        </p:txBody>
      </p:sp>
    </p:spTree>
    <p:extLst>
      <p:ext uri="{BB962C8B-B14F-4D97-AF65-F5344CB8AC3E}">
        <p14:creationId xmlns:p14="http://schemas.microsoft.com/office/powerpoint/2010/main" val="4232958118"/>
      </p:ext>
    </p:extLst>
  </p:cSld>
  <p:clrMapOvr>
    <a:masterClrMapping/>
  </p:clrMapOvr>
  <p:transition spd="slow" advClick="0">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ppt_x"/>
                                          </p:val>
                                        </p:tav>
                                        <p:tav tm="100000">
                                          <p:val>
                                            <p:strVal val="#ppt_x"/>
                                          </p:val>
                                        </p:tav>
                                      </p:tavLst>
                                    </p:anim>
                                    <p:anim calcmode="lin" valueType="num">
                                      <p:cBhvr additive="base">
                                        <p:cTn id="8" dur="500" fill="hold"/>
                                        <p:tgtEl>
                                          <p:spTgt spid="819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287630" y="1732342"/>
            <a:ext cx="3021656" cy="3038922"/>
          </a:xfrm>
          <a:prstGeom prst="rect">
            <a:avLst/>
          </a:prstGeom>
        </p:spPr>
      </p:pic>
      <p:pic>
        <p:nvPicPr>
          <p:cNvPr id="81923" name="Immagine 14" descr="POST IT CON PUNTINA2.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1201716" y="1704211"/>
            <a:ext cx="3181350" cy="355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5"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718466" y="3810000"/>
            <a:ext cx="3045158" cy="3062558"/>
          </a:xfrm>
          <a:prstGeom prst="rect">
            <a:avLst/>
          </a:prstGeom>
        </p:spPr>
      </p:pic>
      <p:sp>
        <p:nvSpPr>
          <p:cNvPr id="81927" name="Text Box 7"/>
          <p:cNvSpPr txBox="1">
            <a:spLocks noChangeArrowheads="1"/>
          </p:cNvSpPr>
          <p:nvPr/>
        </p:nvSpPr>
        <p:spPr bwMode="auto">
          <a:xfrm>
            <a:off x="5149213" y="4664774"/>
            <a:ext cx="22304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Rivolgersi a lui con          un sguardo       insistente</a:t>
            </a:r>
          </a:p>
        </p:txBody>
      </p:sp>
      <p:sp>
        <p:nvSpPr>
          <p:cNvPr id="81928" name="Text Box 9"/>
          <p:cNvSpPr txBox="1">
            <a:spLocks noChangeArrowheads="1"/>
          </p:cNvSpPr>
          <p:nvPr/>
        </p:nvSpPr>
        <p:spPr bwMode="auto">
          <a:xfrm rot="603499">
            <a:off x="8531849" y="2128366"/>
            <a:ext cx="25542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Provocare uno scambio di vedute tra lui e un altro membro del gruppo</a:t>
            </a:r>
          </a:p>
        </p:txBody>
      </p:sp>
      <p:sp>
        <p:nvSpPr>
          <p:cNvPr id="81929" name="Rettangolo 13"/>
          <p:cNvSpPr>
            <a:spLocks noChangeArrowheads="1"/>
          </p:cNvSpPr>
          <p:nvPr/>
        </p:nvSpPr>
        <p:spPr bwMode="auto">
          <a:xfrm rot="-861371">
            <a:off x="1481420" y="2259088"/>
            <a:ext cx="25288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Ottenere la sua partecipazione attiva, valorizzando eventuali spunti e obiezioni da lui suggerite   </a:t>
            </a: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3822" y="1753506"/>
            <a:ext cx="2849554" cy="2136852"/>
          </a:xfrm>
          <a:prstGeom prst="rect">
            <a:avLst/>
          </a:prstGeom>
        </p:spPr>
      </p:pic>
      <p:sp>
        <p:nvSpPr>
          <p:cNvPr id="13" name="Title 1">
            <a:extLst>
              <a:ext uri="{FF2B5EF4-FFF2-40B4-BE49-F238E27FC236}">
                <a16:creationId xmlns:a16="http://schemas.microsoft.com/office/drawing/2014/main" id="{C73B1DAF-BC0F-42C7-A7DF-B298E5FD964B}"/>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L’ «indifferente»</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9"/>
                                        </p:tgtEl>
                                        <p:attrNameLst>
                                          <p:attrName>style.visibility</p:attrName>
                                        </p:attrNameLst>
                                      </p:cBhvr>
                                      <p:to>
                                        <p:strVal val="visible"/>
                                      </p:to>
                                    </p:set>
                                    <p:anim calcmode="lin" valueType="num">
                                      <p:cBhvr additive="base">
                                        <p:cTn id="7" dur="500" fill="hold"/>
                                        <p:tgtEl>
                                          <p:spTgt spid="81929"/>
                                        </p:tgtEl>
                                        <p:attrNameLst>
                                          <p:attrName>ppt_x</p:attrName>
                                        </p:attrNameLst>
                                      </p:cBhvr>
                                      <p:tavLst>
                                        <p:tav tm="0">
                                          <p:val>
                                            <p:strVal val="#ppt_x"/>
                                          </p:val>
                                        </p:tav>
                                        <p:tav tm="100000">
                                          <p:val>
                                            <p:strVal val="#ppt_x"/>
                                          </p:val>
                                        </p:tav>
                                      </p:tavLst>
                                    </p:anim>
                                    <p:anim calcmode="lin" valueType="num">
                                      <p:cBhvr additive="base">
                                        <p:cTn id="8" dur="500" fill="hold"/>
                                        <p:tgtEl>
                                          <p:spTgt spid="819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ppt_x"/>
                                          </p:val>
                                        </p:tav>
                                        <p:tav tm="100000">
                                          <p:val>
                                            <p:strVal val="#ppt_x"/>
                                          </p:val>
                                        </p:tav>
                                      </p:tavLst>
                                    </p:anim>
                                    <p:anim calcmode="lin" valueType="num">
                                      <p:cBhvr additive="base">
                                        <p:cTn id="20" dur="500" fill="hold"/>
                                        <p:tgtEl>
                                          <p:spTgt spid="819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927"/>
                                        </p:tgtEl>
                                        <p:attrNameLst>
                                          <p:attrName>style.visibility</p:attrName>
                                        </p:attrNameLst>
                                      </p:cBhvr>
                                      <p:to>
                                        <p:strVal val="visible"/>
                                      </p:to>
                                    </p:set>
                                    <p:anim calcmode="lin" valueType="num">
                                      <p:cBhvr additive="base">
                                        <p:cTn id="27" dur="500" fill="hold"/>
                                        <p:tgtEl>
                                          <p:spTgt spid="81927"/>
                                        </p:tgtEl>
                                        <p:attrNameLst>
                                          <p:attrName>ppt_x</p:attrName>
                                        </p:attrNameLst>
                                      </p:cBhvr>
                                      <p:tavLst>
                                        <p:tav tm="0">
                                          <p:val>
                                            <p:strVal val="#ppt_x"/>
                                          </p:val>
                                        </p:tav>
                                        <p:tav tm="100000">
                                          <p:val>
                                            <p:strVal val="#ppt_x"/>
                                          </p:val>
                                        </p:tav>
                                      </p:tavLst>
                                    </p:anim>
                                    <p:anim calcmode="lin" valueType="num">
                                      <p:cBhvr additive="base">
                                        <p:cTn id="28" dur="500" fill="hold"/>
                                        <p:tgtEl>
                                          <p:spTgt spid="81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p:bldP spid="81928" grpId="0"/>
      <p:bldP spid="819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481563" y="1989039"/>
            <a:ext cx="3083899" cy="3208418"/>
          </a:xfrm>
          <a:prstGeom prst="rect">
            <a:avLst/>
          </a:prstGeom>
        </p:spPr>
      </p:pic>
      <p:pic>
        <p:nvPicPr>
          <p:cNvPr id="81923" name="Immagine 14" descr="POST IT CON PUNTINA2.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947828" y="2421227"/>
            <a:ext cx="2948688" cy="296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5"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530292" y="3996604"/>
            <a:ext cx="3045158" cy="3062558"/>
          </a:xfrm>
          <a:prstGeom prst="rect">
            <a:avLst/>
          </a:prstGeom>
        </p:spPr>
      </p:pic>
      <p:pic>
        <p:nvPicPr>
          <p:cNvPr id="17" name="Immagin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72650" y="1927068"/>
            <a:ext cx="2764453" cy="209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13"/>
          <p:cNvSpPr>
            <a:spLocks noChangeArrowheads="1"/>
          </p:cNvSpPr>
          <p:nvPr/>
        </p:nvSpPr>
        <p:spPr bwMode="auto">
          <a:xfrm rot="-819425">
            <a:off x="1090398" y="3231265"/>
            <a:ext cx="2528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Dargli un ruolo «importante» ma silenzioso</a:t>
            </a:r>
          </a:p>
        </p:txBody>
      </p:sp>
      <p:sp>
        <p:nvSpPr>
          <p:cNvPr id="23" name="Text Box 7"/>
          <p:cNvSpPr txBox="1">
            <a:spLocks noChangeArrowheads="1"/>
          </p:cNvSpPr>
          <p:nvPr/>
        </p:nvSpPr>
        <p:spPr bwMode="auto">
          <a:xfrm>
            <a:off x="4772649" y="4719429"/>
            <a:ext cx="2535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Non dargli corda, interrompendo con cortesia le sue digressioni</a:t>
            </a:r>
          </a:p>
        </p:txBody>
      </p:sp>
      <p:sp>
        <p:nvSpPr>
          <p:cNvPr id="24" name="Text Box 9"/>
          <p:cNvSpPr txBox="1">
            <a:spLocks noChangeArrowheads="1"/>
          </p:cNvSpPr>
          <p:nvPr/>
        </p:nvSpPr>
        <p:spPr bwMode="auto">
          <a:xfrm rot="603499">
            <a:off x="8653630" y="2685526"/>
            <a:ext cx="27604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1800" b="1" dirty="0">
                <a:ea typeface="MS PGothic" panose="020B0600070205080204" pitchFamily="34" charset="-128"/>
                <a:cs typeface="Arial" panose="020B0604020202020204" pitchFamily="34" charset="0"/>
              </a:rPr>
              <a:t>Non rimproverarlo direttamente, ma fare in modo che sia il gruppo a esprimere disagio </a:t>
            </a:r>
          </a:p>
        </p:txBody>
      </p:sp>
      <p:sp>
        <p:nvSpPr>
          <p:cNvPr id="13" name="Title 1">
            <a:extLst>
              <a:ext uri="{FF2B5EF4-FFF2-40B4-BE49-F238E27FC236}">
                <a16:creationId xmlns:a16="http://schemas.microsoft.com/office/drawing/2014/main" id="{08BD1015-71C4-4E6E-BA56-DB12E9379853}"/>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Il «chiacchierone»</a:t>
            </a:r>
          </a:p>
        </p:txBody>
      </p:sp>
    </p:spTree>
    <p:extLst>
      <p:ext uri="{BB962C8B-B14F-4D97-AF65-F5344CB8AC3E}">
        <p14:creationId xmlns:p14="http://schemas.microsoft.com/office/powerpoint/2010/main" val="353993275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705250" y="2168329"/>
            <a:ext cx="3021656" cy="3038922"/>
          </a:xfrm>
          <a:prstGeom prst="rect">
            <a:avLst/>
          </a:prstGeom>
        </p:spPr>
      </p:pic>
      <p:pic>
        <p:nvPicPr>
          <p:cNvPr id="81923" name="Immagine 14" descr="POST IT CON PUNTINA2.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823890" y="2131068"/>
            <a:ext cx="3181350" cy="379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5"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854102" y="3810000"/>
            <a:ext cx="3045158" cy="3062558"/>
          </a:xfrm>
          <a:prstGeom prst="rect">
            <a:avLst/>
          </a:prstGeom>
        </p:spPr>
      </p:pic>
      <p:pic>
        <p:nvPicPr>
          <p:cNvPr id="15" name="Immagine 4" descr="perfezionisti (pag 76).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68602" y="1785041"/>
            <a:ext cx="2382982" cy="196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rot="-861158">
            <a:off x="1121308" y="2641554"/>
            <a:ext cx="25352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Evitare discussioni  con lui durante la sessione d’aula e rimandare i chiarimenti  a fine lezione</a:t>
            </a:r>
          </a:p>
        </p:txBody>
      </p:sp>
      <p:sp>
        <p:nvSpPr>
          <p:cNvPr id="22" name="Rettangolo 13"/>
          <p:cNvSpPr>
            <a:spLocks noChangeArrowheads="1"/>
          </p:cNvSpPr>
          <p:nvPr/>
        </p:nvSpPr>
        <p:spPr bwMode="auto">
          <a:xfrm>
            <a:off x="5231211" y="4623026"/>
            <a:ext cx="2187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Non trattarlo come se non ci fosse</a:t>
            </a:r>
          </a:p>
        </p:txBody>
      </p:sp>
      <p:sp>
        <p:nvSpPr>
          <p:cNvPr id="23" name="Text Box 9"/>
          <p:cNvSpPr txBox="1">
            <a:spLocks noChangeArrowheads="1"/>
          </p:cNvSpPr>
          <p:nvPr/>
        </p:nvSpPr>
        <p:spPr bwMode="auto">
          <a:xfrm rot="603499">
            <a:off x="8993016" y="2651615"/>
            <a:ext cx="2492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it-IT" altLang="it-IT" sz="2400" b="1" dirty="0">
                <a:ea typeface="MS PGothic" panose="020B0600070205080204" pitchFamily="34" charset="-128"/>
                <a:cs typeface="Arial" panose="020B0604020202020204" pitchFamily="34" charset="0"/>
              </a:rPr>
              <a:t>Valorizzare il lato positivo </a:t>
            </a:r>
          </a:p>
          <a:p>
            <a:pPr algn="ctr">
              <a:spcBef>
                <a:spcPct val="0"/>
              </a:spcBef>
              <a:buFontTx/>
              <a:buNone/>
            </a:pPr>
            <a:r>
              <a:rPr kumimoji="1" lang="it-IT" altLang="it-IT" sz="2400" b="1" dirty="0">
                <a:ea typeface="MS PGothic" panose="020B0600070205080204" pitchFamily="34" charset="-128"/>
                <a:cs typeface="Arial" panose="020B0604020202020204" pitchFamily="34" charset="0"/>
              </a:rPr>
              <a:t>dei suoi interventi anche se polemici</a:t>
            </a:r>
          </a:p>
        </p:txBody>
      </p:sp>
      <p:sp>
        <p:nvSpPr>
          <p:cNvPr id="13" name="Title 1">
            <a:extLst>
              <a:ext uri="{FF2B5EF4-FFF2-40B4-BE49-F238E27FC236}">
                <a16:creationId xmlns:a16="http://schemas.microsoft.com/office/drawing/2014/main" id="{D48F0194-4F4A-4954-82B9-E02D926DA871}"/>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Il «rigido»</a:t>
            </a:r>
          </a:p>
        </p:txBody>
      </p:sp>
    </p:spTree>
    <p:extLst>
      <p:ext uri="{BB962C8B-B14F-4D97-AF65-F5344CB8AC3E}">
        <p14:creationId xmlns:p14="http://schemas.microsoft.com/office/powerpoint/2010/main" val="1117818664"/>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410859" y="2348717"/>
            <a:ext cx="3089243" cy="3400879"/>
          </a:xfrm>
          <a:prstGeom prst="rect">
            <a:avLst/>
          </a:prstGeom>
        </p:spPr>
      </p:pic>
      <p:pic>
        <p:nvPicPr>
          <p:cNvPr id="12" name="Immagine 11" descr="POST IT CON PUNTINA.jpg"/>
          <p:cNvPicPr>
            <a:picLocks noChangeAspect="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611918" y="4100721"/>
            <a:ext cx="3045158" cy="2729806"/>
          </a:xfrm>
          <a:prstGeom prst="rect">
            <a:avLst/>
          </a:prstGeom>
        </p:spPr>
      </p:pic>
      <p:sp>
        <p:nvSpPr>
          <p:cNvPr id="22" name="Rettangolo 13"/>
          <p:cNvSpPr>
            <a:spLocks noChangeArrowheads="1"/>
          </p:cNvSpPr>
          <p:nvPr/>
        </p:nvSpPr>
        <p:spPr bwMode="auto">
          <a:xfrm>
            <a:off x="5040711" y="4534590"/>
            <a:ext cx="21875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Non intimorirsi e non trattarlo come se non ci fosse</a:t>
            </a: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04043" y="2020407"/>
            <a:ext cx="2456793" cy="1591997"/>
          </a:xfrm>
          <a:prstGeom prst="rect">
            <a:avLst/>
          </a:prstGeom>
        </p:spPr>
      </p:pic>
      <p:pic>
        <p:nvPicPr>
          <p:cNvPr id="17" name="Immagine 14" descr="POST IT CON PUNTINA2.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805092" y="2507500"/>
            <a:ext cx="2947363" cy="296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rot="-861158">
            <a:off x="994051" y="3128287"/>
            <a:ext cx="25352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Creare empatia nonostante i suoi modi un po’ burberi </a:t>
            </a:r>
          </a:p>
        </p:txBody>
      </p:sp>
      <p:sp>
        <p:nvSpPr>
          <p:cNvPr id="20" name="Text Box 9"/>
          <p:cNvSpPr txBox="1">
            <a:spLocks noChangeArrowheads="1"/>
          </p:cNvSpPr>
          <p:nvPr/>
        </p:nvSpPr>
        <p:spPr bwMode="auto">
          <a:xfrm rot="603499">
            <a:off x="8622867" y="2710327"/>
            <a:ext cx="267876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kumimoji="1" lang="it-IT" altLang="it-IT" sz="2400" b="1" dirty="0">
              <a:ea typeface="MS PGothic" panose="020B0600070205080204" pitchFamily="34" charset="-128"/>
              <a:cs typeface="Arial" panose="020B0604020202020204" pitchFamily="34" charset="0"/>
            </a:endParaRPr>
          </a:p>
          <a:p>
            <a:pPr algn="ctr">
              <a:spcBef>
                <a:spcPct val="0"/>
              </a:spcBef>
              <a:buFontTx/>
              <a:buNone/>
            </a:pPr>
            <a:r>
              <a:rPr kumimoji="1" lang="it-IT" altLang="it-IT" sz="2400" b="1" dirty="0">
                <a:ea typeface="MS PGothic" panose="020B0600070205080204" pitchFamily="34" charset="-128"/>
                <a:cs typeface="Arial" panose="020B0604020202020204" pitchFamily="34" charset="0"/>
              </a:rPr>
              <a:t>Smorzare eventuali interventi un po’ aggressivi con un sorriso e un po’ di ironia</a:t>
            </a:r>
          </a:p>
        </p:txBody>
      </p:sp>
      <p:sp>
        <p:nvSpPr>
          <p:cNvPr id="13" name="Title 1">
            <a:extLst>
              <a:ext uri="{FF2B5EF4-FFF2-40B4-BE49-F238E27FC236}">
                <a16:creationId xmlns:a16="http://schemas.microsoft.com/office/drawing/2014/main" id="{04BE4A72-4374-4475-A939-A9CA55BD973D}"/>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Lo «scorbutico»</a:t>
            </a:r>
          </a:p>
        </p:txBody>
      </p:sp>
    </p:spTree>
    <p:extLst>
      <p:ext uri="{BB962C8B-B14F-4D97-AF65-F5344CB8AC3E}">
        <p14:creationId xmlns:p14="http://schemas.microsoft.com/office/powerpoint/2010/main" val="4138096750"/>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POST IT CON PUNTINA2.jpg"/>
          <p:cNvPicPr>
            <a:picLocks noChangeAspect="1"/>
          </p:cNvPicPr>
          <p:nvPr/>
        </p:nvPicPr>
        <p:blipFill>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614675" y="2517408"/>
            <a:ext cx="3099342" cy="2714716"/>
          </a:xfrm>
          <a:prstGeom prst="rect">
            <a:avLst/>
          </a:prstGeom>
        </p:spPr>
      </p:pic>
      <p:pic>
        <p:nvPicPr>
          <p:cNvPr id="81923" name="Immagine 14" descr="POST IT CON PUNTINA2.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614013" y="2398005"/>
            <a:ext cx="3306151" cy="332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5"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663602" y="3810000"/>
            <a:ext cx="3045158" cy="3062558"/>
          </a:xfrm>
          <a:prstGeom prst="rect">
            <a:avLst/>
          </a:prstGeom>
        </p:spPr>
      </p:pic>
      <p:sp>
        <p:nvSpPr>
          <p:cNvPr id="18" name="Text Box 7"/>
          <p:cNvSpPr txBox="1">
            <a:spLocks noChangeArrowheads="1"/>
          </p:cNvSpPr>
          <p:nvPr/>
        </p:nvSpPr>
        <p:spPr bwMode="auto">
          <a:xfrm rot="-861158">
            <a:off x="924262" y="2709822"/>
            <a:ext cx="25352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In modo discreto, prevedere la presenza di un facilitatore aggiuntivo da affiancargli </a:t>
            </a:r>
          </a:p>
        </p:txBody>
      </p:sp>
      <p:sp>
        <p:nvSpPr>
          <p:cNvPr id="22" name="Rettangolo 13"/>
          <p:cNvSpPr>
            <a:spLocks noChangeArrowheads="1"/>
          </p:cNvSpPr>
          <p:nvPr/>
        </p:nvSpPr>
        <p:spPr bwMode="auto">
          <a:xfrm>
            <a:off x="5040711" y="4264658"/>
            <a:ext cx="2187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Non mostrarsi seccati dalle sue richieste di chiarimento </a:t>
            </a:r>
          </a:p>
        </p:txBody>
      </p:sp>
      <p:sp>
        <p:nvSpPr>
          <p:cNvPr id="23" name="Text Box 9"/>
          <p:cNvSpPr txBox="1">
            <a:spLocks noChangeArrowheads="1"/>
          </p:cNvSpPr>
          <p:nvPr/>
        </p:nvSpPr>
        <p:spPr bwMode="auto">
          <a:xfrm rot="603499">
            <a:off x="8763913" y="3089936"/>
            <a:ext cx="27479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it-IT" altLang="it-IT" sz="2400" b="1" dirty="0">
                <a:ea typeface="MS PGothic" panose="020B0600070205080204" pitchFamily="34" charset="-128"/>
                <a:cs typeface="Arial" panose="020B0604020202020204" pitchFamily="34" charset="0"/>
              </a:rPr>
              <a:t>Incoraggiarlo e sostenerlo nell’esercitazione pratica</a:t>
            </a:r>
          </a:p>
        </p:txBody>
      </p:sp>
      <p:sp>
        <p:nvSpPr>
          <p:cNvPr id="13" name="Title 1">
            <a:extLst>
              <a:ext uri="{FF2B5EF4-FFF2-40B4-BE49-F238E27FC236}">
                <a16:creationId xmlns:a16="http://schemas.microsoft.com/office/drawing/2014/main" id="{F0AB3976-3746-42B0-87E0-819CFE702ED7}"/>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Il «lento»</a:t>
            </a:r>
          </a:p>
        </p:txBody>
      </p:sp>
      <p:pic>
        <p:nvPicPr>
          <p:cNvPr id="14" name="Picture 13" descr="A person on a computer&#10;&#10;Description automatically generated">
            <a:extLst>
              <a:ext uri="{FF2B5EF4-FFF2-40B4-BE49-F238E27FC236}">
                <a16:creationId xmlns:a16="http://schemas.microsoft.com/office/drawing/2014/main" id="{7D76BCED-9168-43EE-8C06-79D4FEA6E7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4585" y="1805197"/>
            <a:ext cx="2942829" cy="1684447"/>
          </a:xfrm>
          <a:prstGeom prst="rect">
            <a:avLst/>
          </a:prstGeom>
        </p:spPr>
      </p:pic>
    </p:spTree>
    <p:extLst>
      <p:ext uri="{BB962C8B-B14F-4D97-AF65-F5344CB8AC3E}">
        <p14:creationId xmlns:p14="http://schemas.microsoft.com/office/powerpoint/2010/main" val="401007750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3410714E-C6F7-4B26-B2EC-10010CDFC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5442" cy="3619892"/>
          </a:xfrm>
          <a:prstGeom prst="rect">
            <a:avLst/>
          </a:prstGeom>
        </p:spPr>
      </p:pic>
      <p:sp>
        <p:nvSpPr>
          <p:cNvPr id="8" name="TextBox 7">
            <a:extLst>
              <a:ext uri="{FF2B5EF4-FFF2-40B4-BE49-F238E27FC236}">
                <a16:creationId xmlns:a16="http://schemas.microsoft.com/office/drawing/2014/main" id="{534DAC86-71FE-4F51-AB81-4F98AAE8B1FE}"/>
              </a:ext>
            </a:extLst>
          </p:cNvPr>
          <p:cNvSpPr txBox="1"/>
          <p:nvPr/>
        </p:nvSpPr>
        <p:spPr>
          <a:xfrm>
            <a:off x="441903" y="4669756"/>
            <a:ext cx="11291635" cy="461665"/>
          </a:xfrm>
          <a:prstGeom prst="rect">
            <a:avLst/>
          </a:prstGeom>
          <a:noFill/>
        </p:spPr>
        <p:txBody>
          <a:bodyPr wrap="square" rtlCol="0">
            <a:spAutoFit/>
          </a:bodyPr>
          <a:lstStyle/>
          <a:p>
            <a:pPr algn="ctr"/>
            <a:r>
              <a:rPr lang="it-IT" sz="2400" dirty="0"/>
              <a:t>Manuale operativo, istruzioni per l’assemblaggio tra generazioni non connesse</a:t>
            </a:r>
          </a:p>
        </p:txBody>
      </p:sp>
    </p:spTree>
    <p:extLst>
      <p:ext uri="{BB962C8B-B14F-4D97-AF65-F5344CB8AC3E}">
        <p14:creationId xmlns:p14="http://schemas.microsoft.com/office/powerpoint/2010/main" val="183036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Immagine 14" descr="POST IT CON PUNTINA2.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353">
            <a:off x="568438" y="2322993"/>
            <a:ext cx="3181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POST IT CON PUNTINA.jpg"/>
          <p:cNvPicPr>
            <a:picLocks noChangeAspect="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614434">
            <a:off x="4663602" y="3810000"/>
            <a:ext cx="3045158" cy="3062558"/>
          </a:xfrm>
          <a:prstGeom prst="rect">
            <a:avLst/>
          </a:prstGeom>
        </p:spPr>
      </p:pic>
      <p:sp>
        <p:nvSpPr>
          <p:cNvPr id="18" name="Text Box 7"/>
          <p:cNvSpPr txBox="1">
            <a:spLocks noChangeArrowheads="1"/>
          </p:cNvSpPr>
          <p:nvPr/>
        </p:nvSpPr>
        <p:spPr bwMode="auto">
          <a:xfrm rot="-861158">
            <a:off x="881997" y="3000668"/>
            <a:ext cx="2535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In caso di discussione tra i due, «dividerli» nelle attività pratiche </a:t>
            </a:r>
          </a:p>
        </p:txBody>
      </p:sp>
      <p:sp>
        <p:nvSpPr>
          <p:cNvPr id="22" name="Rettangolo 13"/>
          <p:cNvSpPr>
            <a:spLocks noChangeArrowheads="1"/>
          </p:cNvSpPr>
          <p:nvPr/>
        </p:nvSpPr>
        <p:spPr bwMode="auto">
          <a:xfrm>
            <a:off x="5040711" y="4623026"/>
            <a:ext cx="21875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kumimoji="1" lang="it-IT" altLang="it-IT" sz="2400" b="1" dirty="0">
                <a:ea typeface="MS PGothic" panose="020B0600070205080204" pitchFamily="34" charset="-128"/>
                <a:cs typeface="Arial" panose="020B0604020202020204" pitchFamily="34" charset="0"/>
              </a:rPr>
              <a:t>Comprendere e assecondare la complicità tra i due</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925036" y="2040254"/>
            <a:ext cx="2500249" cy="1666832"/>
          </a:xfrm>
          <a:prstGeom prst="rect">
            <a:avLst/>
          </a:prstGeom>
        </p:spPr>
      </p:pic>
      <p:pic>
        <p:nvPicPr>
          <p:cNvPr id="15" name="Immagine 15" descr="POST IT CON PUNTINA2.jpg"/>
          <p:cNvPicPr>
            <a:picLocks noChangeAspect="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246884">
            <a:off x="8732455" y="2036882"/>
            <a:ext cx="2846808" cy="3817393"/>
          </a:xfrm>
          <a:prstGeom prst="rect">
            <a:avLst/>
          </a:prstGeom>
        </p:spPr>
      </p:pic>
      <p:sp>
        <p:nvSpPr>
          <p:cNvPr id="17" name="Text Box 9"/>
          <p:cNvSpPr txBox="1">
            <a:spLocks noChangeArrowheads="1"/>
          </p:cNvSpPr>
          <p:nvPr/>
        </p:nvSpPr>
        <p:spPr bwMode="auto">
          <a:xfrm rot="603499">
            <a:off x="8860372" y="2479995"/>
            <a:ext cx="2492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it-IT" altLang="it-IT" sz="2400" b="1" dirty="0">
                <a:ea typeface="MS PGothic" panose="020B0600070205080204" pitchFamily="34" charset="-128"/>
                <a:cs typeface="Arial" panose="020B0604020202020204" pitchFamily="34" charset="0"/>
              </a:rPr>
              <a:t>Valorizzare gli eventuali rimproveri che si fanno a vicenda, per dare chiarimenti a tutta l’aula</a:t>
            </a:r>
          </a:p>
        </p:txBody>
      </p:sp>
      <p:sp>
        <p:nvSpPr>
          <p:cNvPr id="13" name="Title 1">
            <a:extLst>
              <a:ext uri="{FF2B5EF4-FFF2-40B4-BE49-F238E27FC236}">
                <a16:creationId xmlns:a16="http://schemas.microsoft.com/office/drawing/2014/main" id="{0CA84323-8B77-43A2-99B8-21B54ED1B5E1}"/>
              </a:ext>
            </a:extLst>
          </p:cNvPr>
          <p:cNvSpPr txBox="1">
            <a:spLocks/>
          </p:cNvSpPr>
          <p:nvPr/>
        </p:nvSpPr>
        <p:spPr>
          <a:xfrm>
            <a:off x="609600" y="1046923"/>
            <a:ext cx="10972800" cy="684213"/>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l" hangingPunct="1"/>
            <a:r>
              <a:rPr lang="it-IT" sz="3600" dirty="0"/>
              <a:t>La «coppia»</a:t>
            </a:r>
          </a:p>
        </p:txBody>
      </p:sp>
    </p:spTree>
    <p:extLst>
      <p:ext uri="{BB962C8B-B14F-4D97-AF65-F5344CB8AC3E}">
        <p14:creationId xmlns:p14="http://schemas.microsoft.com/office/powerpoint/2010/main" val="2557368763"/>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LE CONDIZIONI PER IL SUCCESSO </a:t>
            </a:r>
          </a:p>
        </p:txBody>
      </p:sp>
      <p:graphicFrame>
        <p:nvGraphicFramePr>
          <p:cNvPr id="5" name="Diagram 4">
            <a:extLst>
              <a:ext uri="{FF2B5EF4-FFF2-40B4-BE49-F238E27FC236}">
                <a16:creationId xmlns:a16="http://schemas.microsoft.com/office/drawing/2014/main" id="{8D3B42EE-0EA5-4478-B0A2-0CE50D1CCD8C}"/>
              </a:ext>
            </a:extLst>
          </p:cNvPr>
          <p:cNvGraphicFramePr/>
          <p:nvPr/>
        </p:nvGraphicFramePr>
        <p:xfrm>
          <a:off x="3048000" y="1841770"/>
          <a:ext cx="6096000" cy="464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08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Passione</a:t>
            </a:r>
          </a:p>
        </p:txBody>
      </p:sp>
      <p:sp>
        <p:nvSpPr>
          <p:cNvPr id="4" name="TextBox 3"/>
          <p:cNvSpPr txBox="1"/>
          <p:nvPr/>
        </p:nvSpPr>
        <p:spPr>
          <a:xfrm>
            <a:off x="6785811" y="1595205"/>
            <a:ext cx="4796590" cy="5016758"/>
          </a:xfrm>
          <a:prstGeom prst="rect">
            <a:avLst/>
          </a:prstGeom>
          <a:noFill/>
        </p:spPr>
        <p:txBody>
          <a:bodyPr wrap="square" rtlCol="0">
            <a:spAutoFit/>
          </a:bodyPr>
          <a:lstStyle/>
          <a:p>
            <a:r>
              <a:rPr lang="it-IT" sz="1600" dirty="0"/>
              <a:t>In aula si è per come si appare: </a:t>
            </a:r>
          </a:p>
          <a:p>
            <a:r>
              <a:rPr lang="it-IT" sz="1600" dirty="0"/>
              <a:t>come si parla, come ci si veste e come ci si muove</a:t>
            </a:r>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r>
              <a:rPr lang="it-IT" sz="1600" dirty="0"/>
              <a:t>usare sempre espressioni gentili </a:t>
            </a:r>
          </a:p>
          <a:p>
            <a:pPr marL="285750" indent="-285750">
              <a:buFont typeface="Arial" panose="020B0604020202020204" pitchFamily="34" charset="0"/>
              <a:buChar char="•"/>
            </a:pPr>
            <a:r>
              <a:rPr lang="it-IT" sz="1600" dirty="0"/>
              <a:t>porsi in modo rispettoso ed educato</a:t>
            </a:r>
          </a:p>
          <a:p>
            <a:pPr marL="285750" indent="-285750">
              <a:buFont typeface="Arial" panose="020B0604020202020204" pitchFamily="34" charset="0"/>
              <a:buChar char="•"/>
            </a:pPr>
            <a:r>
              <a:rPr lang="it-IT" sz="1600" dirty="0"/>
              <a:t>guardare negli occhi l’interlocutore e non dare le spalle all’aula</a:t>
            </a:r>
          </a:p>
          <a:p>
            <a:pPr marL="285750" indent="-285750">
              <a:buFont typeface="Arial" panose="020B0604020202020204" pitchFamily="34" charset="0"/>
              <a:buChar char="•"/>
            </a:pPr>
            <a:r>
              <a:rPr lang="it-IT" sz="1600" dirty="0"/>
              <a:t>mantenere viva l’attenzione in aula e verificare che sia costante</a:t>
            </a:r>
          </a:p>
          <a:p>
            <a:endParaRPr lang="it-IT" sz="1600" dirty="0"/>
          </a:p>
          <a:p>
            <a:r>
              <a:rPr lang="it-IT" sz="1600" b="1" i="1" dirty="0"/>
              <a:t>“Non c’è mai una seconda occasione per fare una buona prima impressione” </a:t>
            </a:r>
          </a:p>
          <a:p>
            <a:r>
              <a:rPr lang="it-IT" sz="1600" b="1" i="1" dirty="0"/>
              <a:t>(Oscar Wilde)</a:t>
            </a:r>
          </a:p>
          <a:p>
            <a:endParaRPr lang="it-IT" sz="1600" dirty="0"/>
          </a:p>
          <a:p>
            <a:r>
              <a:rPr lang="it-IT" sz="1600" dirty="0"/>
              <a:t>Il muoversi, il vestirsi e l’aspetto in generale influiscono sull’attenzione e l’opinione dei partecipanti in aula</a:t>
            </a:r>
          </a:p>
          <a:p>
            <a:r>
              <a:rPr lang="it-IT" sz="1600" dirty="0"/>
              <a:t>È bene rispettare un dress code ordinato, evitando abbigliamenti troppo casual, sportivi o non consoni al contesto </a:t>
            </a:r>
          </a:p>
          <a:p>
            <a:r>
              <a:rPr lang="it-IT" sz="1600" dirty="0"/>
              <a:t>Essere sempre sorridenti e disponibili, ma non frivoli</a:t>
            </a:r>
          </a:p>
        </p:txBody>
      </p:sp>
      <p:pic>
        <p:nvPicPr>
          <p:cNvPr id="5" name="Picture 4" descr="A person holding his hand up&#10;&#10;Description automatically generated">
            <a:extLst>
              <a:ext uri="{FF2B5EF4-FFF2-40B4-BE49-F238E27FC236}">
                <a16:creationId xmlns:a16="http://schemas.microsoft.com/office/drawing/2014/main" id="{E42B71FE-02AD-4673-AFDC-2C130F9024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296" y="1664830"/>
            <a:ext cx="5852862" cy="4674810"/>
          </a:xfrm>
          <a:prstGeom prst="rect">
            <a:avLst/>
          </a:prstGeom>
        </p:spPr>
      </p:pic>
    </p:spTree>
    <p:extLst>
      <p:ext uri="{BB962C8B-B14F-4D97-AF65-F5344CB8AC3E}">
        <p14:creationId xmlns:p14="http://schemas.microsoft.com/office/powerpoint/2010/main" val="164872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LINGUAGGIO</a:t>
            </a:r>
          </a:p>
        </p:txBody>
      </p:sp>
      <p:sp>
        <p:nvSpPr>
          <p:cNvPr id="4" name="TextBox 3"/>
          <p:cNvSpPr txBox="1"/>
          <p:nvPr/>
        </p:nvSpPr>
        <p:spPr>
          <a:xfrm>
            <a:off x="609601" y="1790718"/>
            <a:ext cx="3946358" cy="1815882"/>
          </a:xfrm>
          <a:prstGeom prst="rect">
            <a:avLst/>
          </a:prstGeom>
          <a:noFill/>
        </p:spPr>
        <p:txBody>
          <a:bodyPr wrap="square" rtlCol="0">
            <a:spAutoFit/>
          </a:bodyPr>
          <a:lstStyle/>
          <a:p>
            <a:pPr marL="285750" indent="-285750">
              <a:buFont typeface="Arial" panose="020B0604020202020204" pitchFamily="34" charset="0"/>
              <a:buChar char="•"/>
            </a:pPr>
            <a:r>
              <a:rPr lang="it-IT" sz="1600" dirty="0"/>
              <a:t>utilizzare termini semplici in linea con gli interlocutori </a:t>
            </a:r>
          </a:p>
          <a:p>
            <a:pPr marL="285750" indent="-285750">
              <a:buFont typeface="Arial" panose="020B0604020202020204" pitchFamily="34" charset="0"/>
              <a:buChar char="•"/>
            </a:pPr>
            <a:r>
              <a:rPr lang="it-IT" sz="1600" dirty="0"/>
              <a:t>accertarsi della comprensione</a:t>
            </a:r>
          </a:p>
          <a:p>
            <a:pPr marL="285750" indent="-285750">
              <a:buFont typeface="Arial" panose="020B0604020202020204" pitchFamily="34" charset="0"/>
              <a:buChar char="•"/>
            </a:pPr>
            <a:r>
              <a:rPr lang="it-IT" sz="1600" dirty="0"/>
              <a:t>parlare in modo chiaro e adeguare sia la velocità che il tono di voce</a:t>
            </a:r>
          </a:p>
          <a:p>
            <a:pPr marL="285750" indent="-285750">
              <a:buFont typeface="Arial" panose="020B0604020202020204" pitchFamily="34" charset="0"/>
              <a:buChar char="•"/>
            </a:pPr>
            <a:r>
              <a:rPr lang="it-IT" sz="1600" dirty="0"/>
              <a:t>porre attenzione alla gestualità dosando i movimenti e rispettando gli spazi</a:t>
            </a:r>
          </a:p>
        </p:txBody>
      </p:sp>
      <p:pic>
        <p:nvPicPr>
          <p:cNvPr id="13314" name="Picture 2" descr="La Crusca all'Inps: perché usate termini inglesi in nome della  &quot;semplificazione&quot;? - La Nuova Padania">
            <a:extLst>
              <a:ext uri="{FF2B5EF4-FFF2-40B4-BE49-F238E27FC236}">
                <a16:creationId xmlns:a16="http://schemas.microsoft.com/office/drawing/2014/main" id="{52C2711E-8B91-49F8-AE77-329B72E6C7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2906" y="978567"/>
            <a:ext cx="7261727" cy="544629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rtale – ICAR">
            <a:extLst>
              <a:ext uri="{FF2B5EF4-FFF2-40B4-BE49-F238E27FC236}">
                <a16:creationId xmlns:a16="http://schemas.microsoft.com/office/drawing/2014/main" id="{91097BD6-588F-435C-9B1C-04BB39DC29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4841" y="4026569"/>
            <a:ext cx="2279992" cy="227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7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Preparazione</a:t>
            </a:r>
          </a:p>
        </p:txBody>
      </p:sp>
      <p:sp>
        <p:nvSpPr>
          <p:cNvPr id="4" name="TextBox 3"/>
          <p:cNvSpPr txBox="1"/>
          <p:nvPr/>
        </p:nvSpPr>
        <p:spPr>
          <a:xfrm>
            <a:off x="609600" y="1790718"/>
            <a:ext cx="4845719" cy="3293209"/>
          </a:xfrm>
          <a:prstGeom prst="rect">
            <a:avLst/>
          </a:prstGeom>
          <a:noFill/>
        </p:spPr>
        <p:txBody>
          <a:bodyPr wrap="square" rtlCol="0">
            <a:spAutoFit/>
          </a:bodyPr>
          <a:lstStyle/>
          <a:p>
            <a:pPr marL="285750" indent="-285750">
              <a:buFont typeface="Arial" panose="020B0604020202020204" pitchFamily="34" charset="0"/>
              <a:buChar char="•"/>
            </a:pPr>
            <a:r>
              <a:rPr lang="it-IT" sz="1600" dirty="0"/>
              <a:t>studiare ed approfondire i contenuti</a:t>
            </a:r>
          </a:p>
          <a:p>
            <a:pPr marL="285750" indent="-285750">
              <a:buFont typeface="Arial" panose="020B0604020202020204" pitchFamily="34" charset="0"/>
              <a:buChar char="•"/>
            </a:pPr>
            <a:r>
              <a:rPr lang="it-IT" sz="1600" dirty="0"/>
              <a:t>gestire il tempo in aula</a:t>
            </a:r>
          </a:p>
          <a:p>
            <a:pPr marL="285750" indent="-285750">
              <a:buFont typeface="Arial" panose="020B0604020202020204" pitchFamily="34" charset="0"/>
              <a:buChar char="•"/>
            </a:pPr>
            <a:r>
              <a:rPr lang="it-IT" sz="1600" dirty="0"/>
              <a:t>arricchire con esempi e metafore prese dalla vita quotidiana</a:t>
            </a:r>
          </a:p>
          <a:p>
            <a:pPr marL="285750" indent="-285750">
              <a:buFont typeface="Arial" panose="020B0604020202020204" pitchFamily="34" charset="0"/>
              <a:buChar char="•"/>
            </a:pPr>
            <a:r>
              <a:rPr lang="it-IT" sz="1600" dirty="0"/>
              <a:t>essere aperti al dialogo in aula mantenendo gli obiettivi della lezione</a:t>
            </a:r>
          </a:p>
          <a:p>
            <a:pPr marL="285750" indent="-285750">
              <a:buFont typeface="Arial" panose="020B0604020202020204" pitchFamily="34" charset="0"/>
              <a:buChar char="•"/>
            </a:pPr>
            <a:r>
              <a:rPr lang="it-IT" sz="1600" dirty="0"/>
              <a:t>chiudere ogni lezione con un riassunto dei contenuti trattati</a:t>
            </a:r>
          </a:p>
          <a:p>
            <a:pPr marL="285750" indent="-285750">
              <a:buFont typeface="Arial" panose="020B0604020202020204" pitchFamily="34" charset="0"/>
              <a:buChar char="•"/>
            </a:pPr>
            <a:r>
              <a:rPr lang="it-IT" sz="1600" dirty="0"/>
              <a:t>rispondere ai dubbi </a:t>
            </a:r>
          </a:p>
          <a:p>
            <a:endParaRPr lang="it-IT" sz="1600" dirty="0"/>
          </a:p>
          <a:p>
            <a:endParaRPr lang="it-IT" sz="1600" dirty="0"/>
          </a:p>
          <a:p>
            <a:endParaRPr lang="it-IT" sz="1600" dirty="0"/>
          </a:p>
          <a:p>
            <a:r>
              <a:rPr lang="it-IT" sz="1600" dirty="0"/>
              <a:t>CHI E’ PREPARATO VINCE SEMPRE!</a:t>
            </a:r>
          </a:p>
        </p:txBody>
      </p:sp>
      <p:pic>
        <p:nvPicPr>
          <p:cNvPr id="5" name="Picture 4" descr="A person sitting in a chair talking on a cell phone&#10;&#10;Description automatically generated">
            <a:extLst>
              <a:ext uri="{FF2B5EF4-FFF2-40B4-BE49-F238E27FC236}">
                <a16:creationId xmlns:a16="http://schemas.microsoft.com/office/drawing/2014/main" id="{2BD32EF7-5539-4665-9616-FF18942033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9090" y="1790718"/>
            <a:ext cx="6286500" cy="3505200"/>
          </a:xfrm>
          <a:prstGeom prst="rect">
            <a:avLst/>
          </a:prstGeom>
        </p:spPr>
      </p:pic>
    </p:spTree>
    <p:extLst>
      <p:ext uri="{BB962C8B-B14F-4D97-AF65-F5344CB8AC3E}">
        <p14:creationId xmlns:p14="http://schemas.microsoft.com/office/powerpoint/2010/main" val="37840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mp;#39;abito fa il monaco...">
            <a:extLst>
              <a:ext uri="{FF2B5EF4-FFF2-40B4-BE49-F238E27FC236}">
                <a16:creationId xmlns:a16="http://schemas.microsoft.com/office/drawing/2014/main" id="{E2E4D91D-95DB-4A73-B5AD-BA9EA4F4D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97942"/>
            <a:ext cx="2106705" cy="31600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B6C9B-06A3-4EB6-938D-B2380F01A17E}"/>
              </a:ext>
            </a:extLst>
          </p:cNvPr>
          <p:cNvSpPr txBox="1"/>
          <p:nvPr/>
        </p:nvSpPr>
        <p:spPr>
          <a:xfrm>
            <a:off x="440872" y="835620"/>
            <a:ext cx="11405508" cy="2862322"/>
          </a:xfrm>
          <a:prstGeom prst="rect">
            <a:avLst/>
          </a:prstGeom>
          <a:noFill/>
        </p:spPr>
        <p:txBody>
          <a:bodyPr wrap="square" rtlCol="0">
            <a:spAutoFit/>
          </a:bodyPr>
          <a:lstStyle/>
          <a:p>
            <a:r>
              <a:rPr lang="it-IT" b="1" dirty="0">
                <a:highlight>
                  <a:srgbClr val="00FF00"/>
                </a:highlight>
              </a:rPr>
              <a:t>Esecuzione</a:t>
            </a:r>
          </a:p>
          <a:p>
            <a:endParaRPr lang="it-IT" dirty="0"/>
          </a:p>
          <a:p>
            <a:r>
              <a:rPr lang="it-IT" dirty="0"/>
              <a:t>Una volta preparati i punti precedenti, si va in scena</a:t>
            </a:r>
          </a:p>
          <a:p>
            <a:endParaRPr lang="it-IT" dirty="0"/>
          </a:p>
          <a:p>
            <a:r>
              <a:rPr lang="it-IT" dirty="0"/>
              <a:t>Sappiamo che tutto è pronto e siamo in attesa di ricevere i nostri clienti. </a:t>
            </a:r>
          </a:p>
          <a:p>
            <a:r>
              <a:rPr lang="it-IT" dirty="0"/>
              <a:t>Per cui saremo TUTTI presenti, nessuno in giro a fumare o a farsi i fatti propri, possibilmente con un sorriso pronti ad accoglierli.</a:t>
            </a:r>
          </a:p>
          <a:p>
            <a:endParaRPr lang="it-IT" dirty="0"/>
          </a:p>
          <a:p>
            <a:r>
              <a:rPr lang="it-IT" dirty="0"/>
              <a:t>Se è pur vero che non ci sarà un codice di abbigliamento, è altrettanto vero che le persone di una certa età fanno caso a questa formalità, almeno al primo incontro, per cui cercate di non esagerare nell’essere informali</a:t>
            </a:r>
          </a:p>
        </p:txBody>
      </p:sp>
      <p:sp>
        <p:nvSpPr>
          <p:cNvPr id="5" name="TextBox 4">
            <a:extLst>
              <a:ext uri="{FF2B5EF4-FFF2-40B4-BE49-F238E27FC236}">
                <a16:creationId xmlns:a16="http://schemas.microsoft.com/office/drawing/2014/main" id="{5C0501DD-C5E7-42E4-878E-62F18CE67F2B}"/>
              </a:ext>
            </a:extLst>
          </p:cNvPr>
          <p:cNvSpPr txBox="1"/>
          <p:nvPr/>
        </p:nvSpPr>
        <p:spPr>
          <a:xfrm>
            <a:off x="2325605" y="3892948"/>
            <a:ext cx="9520775" cy="2585323"/>
          </a:xfrm>
          <a:prstGeom prst="rect">
            <a:avLst/>
          </a:prstGeom>
          <a:noFill/>
        </p:spPr>
        <p:txBody>
          <a:bodyPr wrap="square">
            <a:spAutoFit/>
          </a:bodyPr>
          <a:lstStyle/>
          <a:p>
            <a:r>
              <a:rPr lang="it-IT" dirty="0"/>
              <a:t>Così come la postura ! Niente mani in tasca, siete li per fare qualcosa che dovrebbe rendervi onore.</a:t>
            </a:r>
          </a:p>
          <a:p>
            <a:endParaRPr lang="it-IT" dirty="0"/>
          </a:p>
          <a:p>
            <a:r>
              <a:rPr lang="it-IT" dirty="0"/>
              <a:t>Durante l’esposizione, non concentratevi su un’unica persona, ma osservate anche gli altri, che si sentiranno coinvolti</a:t>
            </a:r>
          </a:p>
          <a:p>
            <a:endParaRPr lang="it-IT" dirty="0"/>
          </a:p>
          <a:p>
            <a:r>
              <a:rPr lang="it-IT" dirty="0"/>
              <a:t>Se fanno domande, potrete decidere se fermarvi perché la risposta è breve e può essere utile a tutti oppure gentilmente rimandare al termine per non distrarre l’intera classe</a:t>
            </a:r>
          </a:p>
          <a:p>
            <a:endParaRPr lang="it-IT" dirty="0"/>
          </a:p>
          <a:p>
            <a:r>
              <a:rPr lang="it-IT" dirty="0"/>
              <a:t>Mentre chi è in cattedra spiega, gli altri saranno in mezzo ai banchi per dare un supporto ulteriore</a:t>
            </a:r>
          </a:p>
        </p:txBody>
      </p:sp>
    </p:spTree>
    <p:extLst>
      <p:ext uri="{BB962C8B-B14F-4D97-AF65-F5344CB8AC3E}">
        <p14:creationId xmlns:p14="http://schemas.microsoft.com/office/powerpoint/2010/main" val="278651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B6C9B-06A3-4EB6-938D-B2380F01A17E}"/>
              </a:ext>
            </a:extLst>
          </p:cNvPr>
          <p:cNvSpPr txBox="1"/>
          <p:nvPr/>
        </p:nvSpPr>
        <p:spPr>
          <a:xfrm>
            <a:off x="440871" y="1443841"/>
            <a:ext cx="6774066" cy="3970318"/>
          </a:xfrm>
          <a:prstGeom prst="rect">
            <a:avLst/>
          </a:prstGeom>
          <a:noFill/>
        </p:spPr>
        <p:txBody>
          <a:bodyPr wrap="square" rtlCol="0">
            <a:spAutoFit/>
          </a:bodyPr>
          <a:lstStyle/>
          <a:p>
            <a:r>
              <a:rPr lang="it-IT" b="1" dirty="0">
                <a:solidFill>
                  <a:schemeClr val="bg1"/>
                </a:solidFill>
                <a:highlight>
                  <a:srgbClr val="FF0000"/>
                </a:highlight>
              </a:rPr>
              <a:t>Relazione</a:t>
            </a:r>
          </a:p>
          <a:p>
            <a:endParaRPr lang="it-IT" dirty="0"/>
          </a:p>
          <a:p>
            <a:r>
              <a:rPr lang="it-IT" i="1" dirty="0" err="1">
                <a:solidFill>
                  <a:srgbClr val="FF0000"/>
                </a:solidFill>
              </a:rPr>
              <a:t>Embé</a:t>
            </a:r>
            <a:r>
              <a:rPr lang="it-IT" i="1" dirty="0">
                <a:solidFill>
                  <a:srgbClr val="FF0000"/>
                </a:solidFill>
              </a:rPr>
              <a:t>, abbiamo finito, no? </a:t>
            </a:r>
          </a:p>
          <a:p>
            <a:r>
              <a:rPr lang="it-IT" i="1" dirty="0"/>
              <a:t>Mi avete riparato la lavatrice e poi non mi mandate la fattura. Li volete i soldi o no?</a:t>
            </a:r>
          </a:p>
          <a:p>
            <a:endParaRPr lang="it-IT" dirty="0"/>
          </a:p>
          <a:p>
            <a:r>
              <a:rPr lang="it-IT" dirty="0"/>
              <a:t>Al termine del nostro lavoro, è IMPORTANTE raccogliere feedback, capire se qualcosa poteva essere migliorata e in che modo, per prepararci meglio la volta successiva, e per far si che l’impressione che si porta a casa il nostro cliente sia talmente favorevole che parlerà di noi senza che io debba chiederglielo.</a:t>
            </a:r>
          </a:p>
          <a:p>
            <a:endParaRPr lang="it-IT" dirty="0"/>
          </a:p>
          <a:p>
            <a:r>
              <a:rPr lang="it-IT" dirty="0"/>
              <a:t>È un credito che potete ritrovare anche a scuola, se fate una buona impressione all’inizio poi la strada sarà più semplice</a:t>
            </a:r>
          </a:p>
        </p:txBody>
      </p:sp>
      <p:pic>
        <p:nvPicPr>
          <p:cNvPr id="1026" name="Picture 2" descr="Comprare Like Facebook Attivi | Compra Mi Piace Facebook Reali economici">
            <a:extLst>
              <a:ext uri="{FF2B5EF4-FFF2-40B4-BE49-F238E27FC236}">
                <a16:creationId xmlns:a16="http://schemas.microsoft.com/office/drawing/2014/main" id="{42CA9E99-2710-4DA2-8EB9-B4BB45601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758" y="110690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83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res.24o.it/images2010/Editrice/ILSOLE24ORE/ILSOLE24ORE/Online/Immagini/ArticleGallery/Notizie/2013/natale-regalo-oro/oro-monete-corbis--672x351.jpg?uuid=d447622e-5361-11e3-bc8c-86dd91ade5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381" y="3514725"/>
            <a:ext cx="6400800" cy="3343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958" y="2517909"/>
            <a:ext cx="2146852" cy="9700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PROGETTAZIONE</a:t>
            </a:r>
          </a:p>
          <a:p>
            <a:pPr algn="ctr"/>
            <a:r>
              <a:rPr lang="it-IT" dirty="0">
                <a:solidFill>
                  <a:schemeClr val="tx1"/>
                </a:solidFill>
              </a:rPr>
              <a:t>50%</a:t>
            </a:r>
            <a:endParaRPr lang="en-GB" dirty="0">
              <a:solidFill>
                <a:schemeClr val="tx1"/>
              </a:solidFill>
            </a:endParaRPr>
          </a:p>
        </p:txBody>
      </p:sp>
      <p:sp>
        <p:nvSpPr>
          <p:cNvPr id="3" name="Rectangle 2"/>
          <p:cNvSpPr/>
          <p:nvPr/>
        </p:nvSpPr>
        <p:spPr>
          <a:xfrm>
            <a:off x="5006671" y="2517908"/>
            <a:ext cx="2146852" cy="97005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ESECUZIONE</a:t>
            </a:r>
          </a:p>
          <a:p>
            <a:pPr algn="ctr"/>
            <a:r>
              <a:rPr lang="it-IT" dirty="0"/>
              <a:t>30%</a:t>
            </a:r>
            <a:endParaRPr lang="en-GB" dirty="0"/>
          </a:p>
        </p:txBody>
      </p:sp>
      <p:sp>
        <p:nvSpPr>
          <p:cNvPr id="4" name="Rectangle 3"/>
          <p:cNvSpPr/>
          <p:nvPr/>
        </p:nvSpPr>
        <p:spPr>
          <a:xfrm>
            <a:off x="9353384" y="2517908"/>
            <a:ext cx="2146852" cy="9700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RELAZIONE</a:t>
            </a:r>
          </a:p>
          <a:p>
            <a:pPr algn="ctr"/>
            <a:r>
              <a:rPr lang="it-IT" dirty="0"/>
              <a:t>20%</a:t>
            </a:r>
            <a:endParaRPr lang="en-GB" dirty="0"/>
          </a:p>
        </p:txBody>
      </p:sp>
      <p:sp>
        <p:nvSpPr>
          <p:cNvPr id="5" name="Right Arrow 4"/>
          <p:cNvSpPr/>
          <p:nvPr/>
        </p:nvSpPr>
        <p:spPr>
          <a:xfrm>
            <a:off x="3222928" y="2760422"/>
            <a:ext cx="1367625" cy="48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7569641" y="2760422"/>
            <a:ext cx="1367625" cy="48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rved Up Arrow 6"/>
          <p:cNvSpPr/>
          <p:nvPr/>
        </p:nvSpPr>
        <p:spPr>
          <a:xfrm flipH="1">
            <a:off x="1375576" y="3586037"/>
            <a:ext cx="9207610" cy="21866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60822" y="1074903"/>
            <a:ext cx="3684663" cy="1200329"/>
          </a:xfrm>
          <a:prstGeom prst="rect">
            <a:avLst/>
          </a:prstGeom>
          <a:noFill/>
        </p:spPr>
        <p:txBody>
          <a:bodyPr wrap="none" rtlCol="0">
            <a:spAutoFit/>
          </a:bodyPr>
          <a:lstStyle/>
          <a:p>
            <a:pPr algn="ctr"/>
            <a:r>
              <a:rPr lang="it-IT" dirty="0"/>
              <a:t>STUDIO E COMPETENZE</a:t>
            </a:r>
          </a:p>
          <a:p>
            <a:pPr algn="ctr"/>
            <a:r>
              <a:rPr lang="it-IT" dirty="0"/>
              <a:t>ANALISI DEL LAVORO DA SVOLGERE</a:t>
            </a:r>
          </a:p>
          <a:p>
            <a:pPr algn="ctr"/>
            <a:r>
              <a:rPr lang="it-IT" dirty="0"/>
              <a:t>PREPARAZIONE DELLE ATTREZZATURE</a:t>
            </a:r>
          </a:p>
          <a:p>
            <a:pPr algn="ctr"/>
            <a:r>
              <a:rPr lang="it-IT" dirty="0"/>
              <a:t>TEAM ORGANIZZATO E COESO</a:t>
            </a:r>
            <a:endParaRPr lang="en-GB" dirty="0"/>
          </a:p>
        </p:txBody>
      </p:sp>
      <p:sp>
        <p:nvSpPr>
          <p:cNvPr id="11" name="TextBox 10"/>
          <p:cNvSpPr txBox="1"/>
          <p:nvPr/>
        </p:nvSpPr>
        <p:spPr>
          <a:xfrm>
            <a:off x="4180385" y="1088770"/>
            <a:ext cx="3799437" cy="923330"/>
          </a:xfrm>
          <a:prstGeom prst="rect">
            <a:avLst/>
          </a:prstGeom>
          <a:noFill/>
        </p:spPr>
        <p:txBody>
          <a:bodyPr wrap="none" rtlCol="0">
            <a:spAutoFit/>
          </a:bodyPr>
          <a:lstStyle/>
          <a:p>
            <a:pPr algn="ctr"/>
            <a:r>
              <a:rPr lang="it-IT" dirty="0"/>
              <a:t>RISPETTO DELLE ASPETTATIVE</a:t>
            </a:r>
          </a:p>
          <a:p>
            <a:pPr algn="ctr"/>
            <a:r>
              <a:rPr lang="it-IT" dirty="0"/>
              <a:t>RISPETTO DEI TEMPI E DELLE PERSONE</a:t>
            </a:r>
          </a:p>
          <a:p>
            <a:pPr algn="ctr"/>
            <a:r>
              <a:rPr lang="it-IT" dirty="0"/>
              <a:t>GESTIONE DEGLI IMPREVISTI</a:t>
            </a:r>
            <a:endParaRPr lang="en-GB" dirty="0"/>
          </a:p>
        </p:txBody>
      </p:sp>
      <p:sp>
        <p:nvSpPr>
          <p:cNvPr id="12" name="TextBox 11"/>
          <p:cNvSpPr txBox="1"/>
          <p:nvPr/>
        </p:nvSpPr>
        <p:spPr>
          <a:xfrm>
            <a:off x="8305367" y="1088770"/>
            <a:ext cx="3973845" cy="1200329"/>
          </a:xfrm>
          <a:prstGeom prst="rect">
            <a:avLst/>
          </a:prstGeom>
          <a:noFill/>
        </p:spPr>
        <p:txBody>
          <a:bodyPr wrap="none" rtlCol="0">
            <a:spAutoFit/>
          </a:bodyPr>
          <a:lstStyle/>
          <a:p>
            <a:pPr algn="ctr"/>
            <a:r>
              <a:rPr lang="it-IT" dirty="0"/>
              <a:t>MINUTA DELL’ ATTIVITA’</a:t>
            </a:r>
          </a:p>
          <a:p>
            <a:pPr algn="ctr"/>
            <a:r>
              <a:rPr lang="it-IT" dirty="0"/>
              <a:t>ANALISI POST MORTEM</a:t>
            </a:r>
          </a:p>
          <a:p>
            <a:pPr algn="ctr"/>
            <a:r>
              <a:rPr lang="it-IT" dirty="0"/>
              <a:t>RICHIESTA FEEDBACK</a:t>
            </a:r>
          </a:p>
          <a:p>
            <a:pPr algn="ctr"/>
            <a:r>
              <a:rPr lang="it-IT" dirty="0"/>
              <a:t>CONSIGLI PER UN PROSSIMO PROGETTO</a:t>
            </a:r>
            <a:endParaRPr lang="en-GB" dirty="0"/>
          </a:p>
        </p:txBody>
      </p:sp>
      <p:sp>
        <p:nvSpPr>
          <p:cNvPr id="13" name="TextBox 12"/>
          <p:cNvSpPr txBox="1"/>
          <p:nvPr/>
        </p:nvSpPr>
        <p:spPr>
          <a:xfrm>
            <a:off x="86401" y="5451186"/>
            <a:ext cx="5756256" cy="1200329"/>
          </a:xfrm>
          <a:prstGeom prst="rect">
            <a:avLst/>
          </a:prstGeom>
          <a:noFill/>
        </p:spPr>
        <p:txBody>
          <a:bodyPr wrap="none" rtlCol="0">
            <a:spAutoFit/>
          </a:bodyPr>
          <a:lstStyle/>
          <a:p>
            <a:r>
              <a:rPr lang="it-IT" dirty="0"/>
              <a:t>IL GUADAGNO DEVE ESSERE VISTO</a:t>
            </a:r>
          </a:p>
          <a:p>
            <a:r>
              <a:rPr lang="it-IT" dirty="0"/>
              <a:t>COME PARTE ECONOMICA E </a:t>
            </a:r>
          </a:p>
          <a:p>
            <a:r>
              <a:rPr lang="it-IT" dirty="0"/>
              <a:t>PARTE IMMAGINE CHE SI LASCIA DI SE.</a:t>
            </a:r>
          </a:p>
          <a:p>
            <a:r>
              <a:rPr lang="it-IT" dirty="0"/>
              <a:t>QUESTO CI AIUTERA’ AD ESSERE RICONSIDERATI IN FUTURO</a:t>
            </a:r>
            <a:endParaRPr lang="en-GB" dirty="0"/>
          </a:p>
        </p:txBody>
      </p:sp>
    </p:spTree>
    <p:extLst>
      <p:ext uri="{BB962C8B-B14F-4D97-AF65-F5344CB8AC3E}">
        <p14:creationId xmlns:p14="http://schemas.microsoft.com/office/powerpoint/2010/main" val="1795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late of food&#10;&#10;Description automatically generated with medium confidence">
            <a:extLst>
              <a:ext uri="{FF2B5EF4-FFF2-40B4-BE49-F238E27FC236}">
                <a16:creationId xmlns:a16="http://schemas.microsoft.com/office/drawing/2014/main" id="{A1AFFDAF-7E67-4AD7-AB31-65D485076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406" y="549101"/>
            <a:ext cx="3287068" cy="1977532"/>
          </a:xfrm>
          <a:prstGeom prst="rect">
            <a:avLst/>
          </a:prstGeom>
        </p:spPr>
      </p:pic>
      <p:pic>
        <p:nvPicPr>
          <p:cNvPr id="12" name="Picture 11" descr="A plate of food&#10;&#10;Description automatically generated with medium confidence">
            <a:extLst>
              <a:ext uri="{FF2B5EF4-FFF2-40B4-BE49-F238E27FC236}">
                <a16:creationId xmlns:a16="http://schemas.microsoft.com/office/drawing/2014/main" id="{CBD7ACB4-2498-4CF6-A023-4D68AC3E1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9411" y="3136891"/>
            <a:ext cx="2943997" cy="2943997"/>
          </a:xfrm>
          <a:prstGeom prst="rect">
            <a:avLst/>
          </a:prstGeom>
        </p:spPr>
      </p:pic>
      <p:sp>
        <p:nvSpPr>
          <p:cNvPr id="2" name="Rectangle 1">
            <a:extLst>
              <a:ext uri="{FF2B5EF4-FFF2-40B4-BE49-F238E27FC236}">
                <a16:creationId xmlns:a16="http://schemas.microsoft.com/office/drawing/2014/main" id="{64037CF0-2D61-4628-AF50-8E47F0040E70}"/>
              </a:ext>
            </a:extLst>
          </p:cNvPr>
          <p:cNvSpPr/>
          <p:nvPr/>
        </p:nvSpPr>
        <p:spPr>
          <a:xfrm>
            <a:off x="659958" y="1322780"/>
            <a:ext cx="2146852" cy="9700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PROGETTAZIONE</a:t>
            </a:r>
          </a:p>
          <a:p>
            <a:pPr algn="ctr"/>
            <a:r>
              <a:rPr lang="it-IT" dirty="0">
                <a:solidFill>
                  <a:schemeClr val="tx1"/>
                </a:solidFill>
              </a:rPr>
              <a:t>50%</a:t>
            </a:r>
            <a:endParaRPr lang="en-GB" dirty="0">
              <a:solidFill>
                <a:schemeClr val="tx1"/>
              </a:solidFill>
            </a:endParaRPr>
          </a:p>
        </p:txBody>
      </p:sp>
      <p:sp>
        <p:nvSpPr>
          <p:cNvPr id="3" name="Rectangle 2">
            <a:extLst>
              <a:ext uri="{FF2B5EF4-FFF2-40B4-BE49-F238E27FC236}">
                <a16:creationId xmlns:a16="http://schemas.microsoft.com/office/drawing/2014/main" id="{B24401BD-2572-4177-963C-E963BA7D3B0A}"/>
              </a:ext>
            </a:extLst>
          </p:cNvPr>
          <p:cNvSpPr/>
          <p:nvPr/>
        </p:nvSpPr>
        <p:spPr>
          <a:xfrm>
            <a:off x="659958" y="2630211"/>
            <a:ext cx="2146852" cy="97005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ESECUZIONE</a:t>
            </a:r>
          </a:p>
          <a:p>
            <a:pPr algn="ctr"/>
            <a:r>
              <a:rPr lang="it-IT" dirty="0"/>
              <a:t>30%</a:t>
            </a:r>
            <a:endParaRPr lang="en-GB" dirty="0"/>
          </a:p>
        </p:txBody>
      </p:sp>
      <p:sp>
        <p:nvSpPr>
          <p:cNvPr id="4" name="Rectangle 3">
            <a:extLst>
              <a:ext uri="{FF2B5EF4-FFF2-40B4-BE49-F238E27FC236}">
                <a16:creationId xmlns:a16="http://schemas.microsoft.com/office/drawing/2014/main" id="{D69ADF9C-22A4-436C-BFFD-D4CB0B1B6F4A}"/>
              </a:ext>
            </a:extLst>
          </p:cNvPr>
          <p:cNvSpPr/>
          <p:nvPr/>
        </p:nvSpPr>
        <p:spPr>
          <a:xfrm>
            <a:off x="659958" y="3937642"/>
            <a:ext cx="2146852" cy="9700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RELAZIONE</a:t>
            </a:r>
          </a:p>
          <a:p>
            <a:pPr algn="ctr"/>
            <a:r>
              <a:rPr lang="it-IT" dirty="0"/>
              <a:t>20%</a:t>
            </a:r>
            <a:endParaRPr lang="en-GB" dirty="0"/>
          </a:p>
        </p:txBody>
      </p:sp>
      <p:sp>
        <p:nvSpPr>
          <p:cNvPr id="8" name="TextBox 7">
            <a:extLst>
              <a:ext uri="{FF2B5EF4-FFF2-40B4-BE49-F238E27FC236}">
                <a16:creationId xmlns:a16="http://schemas.microsoft.com/office/drawing/2014/main" id="{5AA878D7-6FDD-4916-846B-F8CA679B3FD2}"/>
              </a:ext>
            </a:extLst>
          </p:cNvPr>
          <p:cNvSpPr txBox="1"/>
          <p:nvPr/>
        </p:nvSpPr>
        <p:spPr>
          <a:xfrm>
            <a:off x="3312408" y="697142"/>
            <a:ext cx="5775445" cy="5632311"/>
          </a:xfrm>
          <a:prstGeom prst="rect">
            <a:avLst/>
          </a:prstGeom>
          <a:noFill/>
        </p:spPr>
        <p:txBody>
          <a:bodyPr wrap="square" rtlCol="0">
            <a:spAutoFit/>
          </a:bodyPr>
          <a:lstStyle/>
          <a:p>
            <a:r>
              <a:rPr lang="it-IT" dirty="0"/>
              <a:t>Abbiamo visto le tre fasi, ora teniamo in mente le dovute proporzioni</a:t>
            </a:r>
          </a:p>
          <a:p>
            <a:pPr marL="285750" indent="-285750">
              <a:buFont typeface="Arial" panose="020B0604020202020204" pitchFamily="34" charset="0"/>
              <a:buChar char="•"/>
            </a:pPr>
            <a:r>
              <a:rPr lang="it-IT" dirty="0"/>
              <a:t>50% del tempo dovrete dedicarlo alla preparazione</a:t>
            </a:r>
          </a:p>
          <a:p>
            <a:pPr marL="285750" indent="-285750">
              <a:buFont typeface="Arial" panose="020B0604020202020204" pitchFamily="34" charset="0"/>
              <a:buChar char="•"/>
            </a:pPr>
            <a:r>
              <a:rPr lang="it-IT" dirty="0"/>
              <a:t>30% alla sua esecuzione</a:t>
            </a:r>
          </a:p>
          <a:p>
            <a:pPr marL="285750" indent="-285750">
              <a:buFont typeface="Arial" panose="020B0604020202020204" pitchFamily="34" charset="0"/>
              <a:buChar char="•"/>
            </a:pPr>
            <a:r>
              <a:rPr lang="it-IT" dirty="0"/>
              <a:t>20% per riassumere ciò che è stato e pensare al prossimo round</a:t>
            </a:r>
          </a:p>
          <a:p>
            <a:r>
              <a:rPr lang="it-IT" dirty="0"/>
              <a:t>Naturalmente sono tempi indicativi, ma fanno capire quanto sia necessario ogni aspetto</a:t>
            </a:r>
          </a:p>
          <a:p>
            <a:endParaRPr lang="it-IT" dirty="0"/>
          </a:p>
          <a:p>
            <a:r>
              <a:rPr lang="it-IT" dirty="0"/>
              <a:t>Applicare il metodo anziché pensare subito e solamente all’esecuzione del compitino, è come la differenza tra una pasta all’amatriciana, che è ottima, abbondante e nutriente, ma replicabile da chiunque, e un piatto gourmet, che offre un’esperienza sensoriale impagabile (in tutti i sensi) e difficilmente raggiungibile se non dopo anni di perfezionamenti. </a:t>
            </a:r>
          </a:p>
          <a:p>
            <a:r>
              <a:rPr lang="it-IT" dirty="0"/>
              <a:t>Tutti (o quasi) ci butteremmo sulla pasta perché sapore noto e accattivante, ma ognuno di noi si starà chiedendo che sapore avrà quel piatto così elaborato….Noi dobbiamo aspirare a quella perfezione che ci rende unici.</a:t>
            </a:r>
          </a:p>
        </p:txBody>
      </p:sp>
    </p:spTree>
    <p:extLst>
      <p:ext uri="{BB962C8B-B14F-4D97-AF65-F5344CB8AC3E}">
        <p14:creationId xmlns:p14="http://schemas.microsoft.com/office/powerpoint/2010/main" val="2048560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E4FC1-FE0D-44DE-BD0C-DC899532A40C}"/>
              </a:ext>
            </a:extLst>
          </p:cNvPr>
          <p:cNvSpPr txBox="1"/>
          <p:nvPr/>
        </p:nvSpPr>
        <p:spPr>
          <a:xfrm>
            <a:off x="954505" y="1097340"/>
            <a:ext cx="9946105" cy="4278094"/>
          </a:xfrm>
          <a:prstGeom prst="rect">
            <a:avLst/>
          </a:prstGeom>
          <a:noFill/>
        </p:spPr>
        <p:txBody>
          <a:bodyPr wrap="square">
            <a:spAutoFit/>
          </a:bodyPr>
          <a:lstStyle/>
          <a:p>
            <a:pPr algn="ctr"/>
            <a:r>
              <a:rPr lang="it-IT" sz="3600" b="1" dirty="0"/>
              <a:t>ABBIATE PAURA!!</a:t>
            </a:r>
          </a:p>
          <a:p>
            <a:pPr algn="ctr"/>
            <a:r>
              <a:rPr lang="it-IT" dirty="0"/>
              <a:t>Ogni volta che si prova paura per una presentazione, riunione, incontro, progetto, sfida,</a:t>
            </a:r>
          </a:p>
          <a:p>
            <a:pPr algn="ctr"/>
            <a:r>
              <a:rPr lang="it-IT" dirty="0"/>
              <a:t>colloquio, gara sportiva, esame, cambiamento, </a:t>
            </a:r>
          </a:p>
          <a:p>
            <a:pPr algn="ctr"/>
            <a:r>
              <a:rPr lang="it-IT" dirty="0"/>
              <a:t>allora vuole dire che</a:t>
            </a:r>
          </a:p>
          <a:p>
            <a:pPr algn="ctr"/>
            <a:r>
              <a:rPr lang="it-IT" b="1" dirty="0"/>
              <a:t>stiamo CRESCENDO!!</a:t>
            </a:r>
          </a:p>
          <a:p>
            <a:pPr algn="ctr"/>
            <a:endParaRPr lang="it-IT" dirty="0"/>
          </a:p>
          <a:p>
            <a:pPr algn="ctr"/>
            <a:r>
              <a:rPr lang="it-IT" dirty="0"/>
              <a:t>La sicurezza ci fa stare tranquilli ed a nostro agio… (non male come sensazione) </a:t>
            </a:r>
          </a:p>
          <a:p>
            <a:pPr algn="ctr"/>
            <a:r>
              <a:rPr lang="it-IT" dirty="0"/>
              <a:t>ma solo la paura ti fa</a:t>
            </a:r>
          </a:p>
          <a:p>
            <a:pPr algn="ctr"/>
            <a:r>
              <a:rPr lang="it-IT" b="1" dirty="0"/>
              <a:t>CRESCERE!!</a:t>
            </a:r>
          </a:p>
          <a:p>
            <a:pPr algn="ctr"/>
            <a:endParaRPr lang="it-IT" dirty="0"/>
          </a:p>
          <a:p>
            <a:pPr algn="ctr"/>
            <a:r>
              <a:rPr lang="it-IT" dirty="0"/>
              <a:t>E se notate, dopo aver affrontato diverse volte la stessa paura … passa misteriosamente,</a:t>
            </a:r>
          </a:p>
          <a:p>
            <a:pPr algn="ctr"/>
            <a:r>
              <a:rPr lang="it-IT" dirty="0"/>
              <a:t>e ci dà il segnale che per crescere abbiamo bisogno della paura successiva!!</a:t>
            </a:r>
          </a:p>
          <a:p>
            <a:pPr algn="ctr"/>
            <a:endParaRPr lang="it-IT" dirty="0"/>
          </a:p>
          <a:p>
            <a:pPr algn="ctr"/>
            <a:r>
              <a:rPr lang="it-IT" sz="2000" b="1" dirty="0"/>
              <a:t>Buona paura, buona crescita!!</a:t>
            </a:r>
          </a:p>
        </p:txBody>
      </p:sp>
    </p:spTree>
    <p:extLst>
      <p:ext uri="{BB962C8B-B14F-4D97-AF65-F5344CB8AC3E}">
        <p14:creationId xmlns:p14="http://schemas.microsoft.com/office/powerpoint/2010/main" val="90968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oni Propositi..no grazie !! Risultati..si grazie !! | Alessandro Benetti">
            <a:extLst>
              <a:ext uri="{FF2B5EF4-FFF2-40B4-BE49-F238E27FC236}">
                <a16:creationId xmlns:a16="http://schemas.microsoft.com/office/drawing/2014/main" id="{163DE7AA-FD7A-4C2D-92DF-2B7E5CD4E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982" y="3918176"/>
            <a:ext cx="403860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02C1FF-DC2C-411A-B137-9A797B9C592F}"/>
              </a:ext>
            </a:extLst>
          </p:cNvPr>
          <p:cNvSpPr txBox="1"/>
          <p:nvPr/>
        </p:nvSpPr>
        <p:spPr>
          <a:xfrm>
            <a:off x="522085" y="1301983"/>
            <a:ext cx="11291635" cy="923330"/>
          </a:xfrm>
          <a:prstGeom prst="rect">
            <a:avLst/>
          </a:prstGeom>
          <a:noFill/>
        </p:spPr>
        <p:txBody>
          <a:bodyPr wrap="square" rtlCol="0">
            <a:spAutoFit/>
          </a:bodyPr>
          <a:lstStyle/>
          <a:p>
            <a:r>
              <a:rPr lang="it-IT" b="1" dirty="0"/>
              <a:t>Obiettivo primario del corso: </a:t>
            </a:r>
          </a:p>
          <a:p>
            <a:r>
              <a:rPr lang="it-IT" dirty="0"/>
              <a:t>Insegnare a persone over60 l’utilizzo degli strumenti tecnologici che possano migliorare la qualità della loro vita, rendendo accessibili servizi essenziali e dando un’apertura su passioni e intrattenimento</a:t>
            </a:r>
          </a:p>
        </p:txBody>
      </p:sp>
      <p:sp>
        <p:nvSpPr>
          <p:cNvPr id="3" name="TextBox 2">
            <a:extLst>
              <a:ext uri="{FF2B5EF4-FFF2-40B4-BE49-F238E27FC236}">
                <a16:creationId xmlns:a16="http://schemas.microsoft.com/office/drawing/2014/main" id="{BCDDE8A4-9D29-4F3C-A1E2-B1B64B147DC4}"/>
              </a:ext>
            </a:extLst>
          </p:cNvPr>
          <p:cNvSpPr txBox="1"/>
          <p:nvPr/>
        </p:nvSpPr>
        <p:spPr>
          <a:xfrm>
            <a:off x="522085" y="2442262"/>
            <a:ext cx="11291635" cy="2308324"/>
          </a:xfrm>
          <a:prstGeom prst="rect">
            <a:avLst/>
          </a:prstGeom>
          <a:noFill/>
        </p:spPr>
        <p:txBody>
          <a:bodyPr wrap="square" rtlCol="0">
            <a:spAutoFit/>
          </a:bodyPr>
          <a:lstStyle/>
          <a:p>
            <a:r>
              <a:rPr lang="it-IT" b="1" dirty="0"/>
              <a:t>Obiettivo personale del corso: </a:t>
            </a:r>
          </a:p>
          <a:p>
            <a:pPr marL="285750" indent="-285750">
              <a:buFont typeface="Arial" panose="020B0604020202020204" pitchFamily="34" charset="0"/>
              <a:buChar char="•"/>
            </a:pPr>
            <a:r>
              <a:rPr lang="it-IT" dirty="0"/>
              <a:t>Imparare ad interagire, stando dalla parte opposta della cattedra, con persone che non hanno il vostro modo di approcciare le tecnologie.</a:t>
            </a:r>
          </a:p>
          <a:p>
            <a:pPr marL="285750" indent="-285750">
              <a:buFont typeface="Arial" panose="020B0604020202020204" pitchFamily="34" charset="0"/>
              <a:buChar char="•"/>
            </a:pPr>
            <a:r>
              <a:rPr lang="it-IT" dirty="0"/>
              <a:t>Imparare ad analizzare un problema e trasformarlo in opportunità.</a:t>
            </a:r>
          </a:p>
          <a:p>
            <a:pPr marL="285750" indent="-285750">
              <a:buFont typeface="Arial" panose="020B0604020202020204" pitchFamily="34" charset="0"/>
              <a:buChar char="•"/>
            </a:pPr>
            <a:r>
              <a:rPr lang="it-IT" dirty="0"/>
              <a:t>Ascoltare prima di entrare in azione</a:t>
            </a:r>
          </a:p>
          <a:p>
            <a:pPr marL="285750" indent="-285750">
              <a:buFont typeface="Arial" panose="020B0604020202020204" pitchFamily="34" charset="0"/>
              <a:buChar char="•"/>
            </a:pPr>
            <a:r>
              <a:rPr lang="it-IT" dirty="0"/>
              <a:t>Trovare il gancio, quell’argomento per cui il vostro «cliente» si è avvicinato al corso, e provare ad espanderlo con suggerimenti che lo possano portare dinnanzi ad un panorama di opportunità ancora più vasto</a:t>
            </a:r>
          </a:p>
          <a:p>
            <a:pPr marL="285750" indent="-285750">
              <a:buFont typeface="Arial" panose="020B0604020202020204" pitchFamily="34" charset="0"/>
              <a:buChar char="•"/>
            </a:pPr>
            <a:r>
              <a:rPr lang="it-IT" dirty="0"/>
              <a:t>Farselo amico mettendolo a suo agio</a:t>
            </a:r>
          </a:p>
        </p:txBody>
      </p:sp>
    </p:spTree>
    <p:extLst>
      <p:ext uri="{BB962C8B-B14F-4D97-AF65-F5344CB8AC3E}">
        <p14:creationId xmlns:p14="http://schemas.microsoft.com/office/powerpoint/2010/main" val="39099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E16AC-D276-4375-B739-92515450C058}"/>
              </a:ext>
            </a:extLst>
          </p:cNvPr>
          <p:cNvSpPr txBox="1"/>
          <p:nvPr/>
        </p:nvSpPr>
        <p:spPr>
          <a:xfrm>
            <a:off x="522086" y="1061353"/>
            <a:ext cx="9149816" cy="2862322"/>
          </a:xfrm>
          <a:prstGeom prst="rect">
            <a:avLst/>
          </a:prstGeom>
          <a:noFill/>
        </p:spPr>
        <p:txBody>
          <a:bodyPr wrap="square" rtlCol="0">
            <a:spAutoFit/>
          </a:bodyPr>
          <a:lstStyle/>
          <a:p>
            <a:r>
              <a:rPr lang="it-IT" b="1" dirty="0"/>
              <a:t>Con chi avremo a che fare?</a:t>
            </a:r>
          </a:p>
          <a:p>
            <a:r>
              <a:rPr lang="it-IT" dirty="0"/>
              <a:t>Chiunque !!</a:t>
            </a:r>
          </a:p>
          <a:p>
            <a:r>
              <a:rPr lang="it-IT" dirty="0"/>
              <a:t>Potremmo ritrovarci con persone che non saprebbero accendere una radiolina, ma che hanno lavorato una vita in altri settori che non immaginate, oppure con ex dirigenti di azienda, che avevano una segretaria, il telex e «il portatile», e che sono andati in pensione prima che si fosse travolti dagli ultimi 15 anni di tecnologia. O anche da chi non ha avuto necessità fino a che i figli han deciso di trasferirsi all’estero e il mezzo tecnologico è l’unico punto di contatto con loro.</a:t>
            </a:r>
          </a:p>
          <a:p>
            <a:r>
              <a:rPr lang="it-IT" dirty="0"/>
              <a:t>Saranno tante le figure che incontrerete, ma in questo caso il vero vantaggio è che sono loro ad essere venute da voi, quindi saranno più propense ad ascoltarvi rispetto ad un domani quando vi capiterà di cercare clienti</a:t>
            </a:r>
          </a:p>
        </p:txBody>
      </p:sp>
      <p:sp>
        <p:nvSpPr>
          <p:cNvPr id="3" name="TextBox 2">
            <a:extLst>
              <a:ext uri="{FF2B5EF4-FFF2-40B4-BE49-F238E27FC236}">
                <a16:creationId xmlns:a16="http://schemas.microsoft.com/office/drawing/2014/main" id="{52BA552D-9EB5-45B4-9BE4-90B3920C790D}"/>
              </a:ext>
            </a:extLst>
          </p:cNvPr>
          <p:cNvSpPr txBox="1"/>
          <p:nvPr/>
        </p:nvSpPr>
        <p:spPr>
          <a:xfrm>
            <a:off x="522085" y="3928030"/>
            <a:ext cx="11291634" cy="2585323"/>
          </a:xfrm>
          <a:prstGeom prst="rect">
            <a:avLst/>
          </a:prstGeom>
          <a:noFill/>
        </p:spPr>
        <p:txBody>
          <a:bodyPr wrap="square" rtlCol="0">
            <a:spAutoFit/>
          </a:bodyPr>
          <a:lstStyle/>
          <a:p>
            <a:r>
              <a:rPr lang="it-IT" b="1" dirty="0"/>
              <a:t>Quindi qual è il vero scopo?</a:t>
            </a:r>
          </a:p>
          <a:p>
            <a:pPr marL="285750" indent="-285750">
              <a:buFont typeface="Arial" panose="020B0604020202020204" pitchFamily="34" charset="0"/>
              <a:buChar char="•"/>
            </a:pPr>
            <a:r>
              <a:rPr lang="it-IT" dirty="0"/>
              <a:t>Quello sociale, è diminuire la distanza tra gli over60 e la tecnologia</a:t>
            </a:r>
          </a:p>
          <a:p>
            <a:pPr marL="285750" indent="-285750">
              <a:buFont typeface="Arial" panose="020B0604020202020204" pitchFamily="34" charset="0"/>
              <a:buChar char="•"/>
            </a:pPr>
            <a:r>
              <a:rPr lang="it-IT" dirty="0"/>
              <a:t>Quello personale, accrescere noi stessi per sapersi muovere in futuro con figure diverse che potrebbero essere i vostri prossimi datori di lavoro, o anche i membri della commissione di esame di maturità!!</a:t>
            </a:r>
          </a:p>
          <a:p>
            <a:r>
              <a:rPr lang="it-IT" b="1" dirty="0"/>
              <a:t>E come si fa?</a:t>
            </a:r>
          </a:p>
          <a:p>
            <a:r>
              <a:rPr lang="it-IT" dirty="0"/>
              <a:t>Ciò che dovrete apprendere, è una normale metodologia di lavoro, sia essa applicata ad un’azienda o ad una ricerca di classe, quando si è in una condizione di lavoro di gruppo. Perché sarete sempre in un gruppo, anche quando lavorerete da soli, si è sempre parte di qualcosa di più grande</a:t>
            </a:r>
          </a:p>
          <a:p>
            <a:r>
              <a:rPr lang="it-IT" dirty="0"/>
              <a:t>Si divide in tre fasi, Progettazione, Esecuzione e Relazione. Vedremo che una non può prescindere dalle altre.</a:t>
            </a:r>
          </a:p>
        </p:txBody>
      </p:sp>
      <p:pic>
        <p:nvPicPr>
          <p:cNvPr id="6146" name="Picture 2" descr="973 lavoro clipart gratuite | Immagini vettoriali gratuiti">
            <a:extLst>
              <a:ext uri="{FF2B5EF4-FFF2-40B4-BE49-F238E27FC236}">
                <a16:creationId xmlns:a16="http://schemas.microsoft.com/office/drawing/2014/main" id="{DCB56C42-AFE7-43E8-986E-5D1879CE7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719" y="967571"/>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9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88AA63-8E60-40E8-BBEB-CC53D6A5C694}"/>
              </a:ext>
            </a:extLst>
          </p:cNvPr>
          <p:cNvSpPr txBox="1"/>
          <p:nvPr/>
        </p:nvSpPr>
        <p:spPr>
          <a:xfrm>
            <a:off x="465221" y="907482"/>
            <a:ext cx="9272337" cy="4185761"/>
          </a:xfrm>
          <a:prstGeom prst="rect">
            <a:avLst/>
          </a:prstGeom>
          <a:noFill/>
        </p:spPr>
        <p:txBody>
          <a:bodyPr wrap="square">
            <a:spAutoFit/>
          </a:bodyPr>
          <a:lstStyle/>
          <a:p>
            <a:pPr algn="ctr"/>
            <a:r>
              <a:rPr lang="it-IT" sz="3200" dirty="0"/>
              <a:t>Competenze previste dal PCTO</a:t>
            </a:r>
          </a:p>
          <a:p>
            <a:endParaRPr lang="it-IT" dirty="0"/>
          </a:p>
          <a:p>
            <a:pPr marL="342900" indent="-342900">
              <a:buFont typeface="+mj-lt"/>
              <a:buAutoNum type="arabicPeriod"/>
            </a:pPr>
            <a:r>
              <a:rPr lang="it-IT" dirty="0"/>
              <a:t>Capacità di pensiero strategico e risoluzione dei problemi;</a:t>
            </a:r>
          </a:p>
          <a:p>
            <a:pPr marL="342900" indent="-342900">
              <a:buFont typeface="+mj-lt"/>
              <a:buAutoNum type="arabicPeriod"/>
            </a:pPr>
            <a:r>
              <a:rPr lang="it-IT" dirty="0"/>
              <a:t>Capacità di comunicare costruttivamente in ambienti diversi;</a:t>
            </a:r>
          </a:p>
          <a:p>
            <a:pPr marL="342900" indent="-342900">
              <a:buFont typeface="+mj-lt"/>
              <a:buAutoNum type="arabicPeriod"/>
            </a:pPr>
            <a:r>
              <a:rPr lang="it-IT" dirty="0"/>
              <a:t>Capacità di esprimere e comprendere punti di vista diversi;</a:t>
            </a:r>
          </a:p>
          <a:p>
            <a:pPr marL="342900" indent="-342900">
              <a:buFont typeface="+mj-lt"/>
              <a:buAutoNum type="arabicPeriod"/>
            </a:pPr>
            <a:r>
              <a:rPr lang="it-IT" dirty="0"/>
              <a:t>Capacità di gestire efficacemente il tempo e le informazioni;</a:t>
            </a:r>
          </a:p>
          <a:p>
            <a:pPr marL="342900" indent="-342900">
              <a:buFont typeface="+mj-lt"/>
              <a:buAutoNum type="arabicPeriod"/>
            </a:pPr>
            <a:r>
              <a:rPr lang="it-IT" dirty="0"/>
              <a:t>Capacità di lavorare con gli altri in maniera costruttiva;</a:t>
            </a:r>
          </a:p>
          <a:p>
            <a:pPr marL="342900" indent="-342900">
              <a:buFont typeface="+mj-lt"/>
              <a:buAutoNum type="arabicPeriod"/>
            </a:pPr>
            <a:r>
              <a:rPr lang="it-IT" dirty="0"/>
              <a:t>Capacità di impegnarsi efficacemente con gli altri per un interesse comune e Pubblico; </a:t>
            </a:r>
          </a:p>
          <a:p>
            <a:pPr marL="342900" indent="-342900">
              <a:buFont typeface="+mj-lt"/>
              <a:buAutoNum type="arabicPeriod"/>
            </a:pPr>
            <a:r>
              <a:rPr lang="it-IT" dirty="0"/>
              <a:t>Capacità di imparare e di lavorare sia in modalità collaborativa sia in maniera autonoma;</a:t>
            </a:r>
          </a:p>
          <a:p>
            <a:pPr marL="342900" indent="-342900">
              <a:buFont typeface="+mj-lt"/>
              <a:buAutoNum type="arabicPeriod"/>
            </a:pPr>
            <a:r>
              <a:rPr lang="it-IT" dirty="0"/>
              <a:t>Capacità di gestire il proprio apprendimento e la propria carriera;</a:t>
            </a:r>
          </a:p>
          <a:p>
            <a:pPr marL="342900" indent="-342900">
              <a:buFont typeface="+mj-lt"/>
              <a:buAutoNum type="arabicPeriod"/>
            </a:pPr>
            <a:r>
              <a:rPr lang="it-IT" dirty="0"/>
              <a:t>Capacita di Individuare i propri gap di competenza digitale e comprendere ambiti e modalità di miglioramento;</a:t>
            </a:r>
          </a:p>
          <a:p>
            <a:pPr marL="342900" indent="-342900">
              <a:buFont typeface="+mj-lt"/>
              <a:buAutoNum type="arabicPeriod"/>
            </a:pPr>
            <a:r>
              <a:rPr lang="it-IT" dirty="0"/>
              <a:t>Capacità di riflessione critica e costruttiva;</a:t>
            </a:r>
          </a:p>
          <a:p>
            <a:pPr marL="342900" indent="-342900">
              <a:buFont typeface="+mj-lt"/>
              <a:buAutoNum type="arabicPeriod"/>
            </a:pPr>
            <a:r>
              <a:rPr lang="it-IT" dirty="0"/>
              <a:t>Capacità di gestire l’incertezza, la complessità e lo stress;</a:t>
            </a:r>
          </a:p>
        </p:txBody>
      </p:sp>
      <p:pic>
        <p:nvPicPr>
          <p:cNvPr id="4" name="Picture 2" descr="Risultati immagini per competenze trasversali">
            <a:extLst>
              <a:ext uri="{FF2B5EF4-FFF2-40B4-BE49-F238E27FC236}">
                <a16:creationId xmlns:a16="http://schemas.microsoft.com/office/drawing/2014/main" id="{CBC76DE5-1274-4D8D-9930-6E7173A070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7960175" y="2171753"/>
            <a:ext cx="5957331" cy="216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1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L&amp;#39;unico fornitore canonicamente legittimo”">
            <a:extLst>
              <a:ext uri="{FF2B5EF4-FFF2-40B4-BE49-F238E27FC236}">
                <a16:creationId xmlns:a16="http://schemas.microsoft.com/office/drawing/2014/main" id="{E148131F-7EB9-48F4-AE28-8EF004BB9F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5980" y="4308148"/>
            <a:ext cx="2596019" cy="25498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B6C9B-06A3-4EB6-938D-B2380F01A17E}"/>
              </a:ext>
            </a:extLst>
          </p:cNvPr>
          <p:cNvSpPr txBox="1"/>
          <p:nvPr/>
        </p:nvSpPr>
        <p:spPr>
          <a:xfrm>
            <a:off x="440871" y="883749"/>
            <a:ext cx="10230271" cy="5632311"/>
          </a:xfrm>
          <a:prstGeom prst="rect">
            <a:avLst/>
          </a:prstGeom>
          <a:noFill/>
        </p:spPr>
        <p:txBody>
          <a:bodyPr wrap="square" rtlCol="0">
            <a:spAutoFit/>
          </a:bodyPr>
          <a:lstStyle/>
          <a:p>
            <a:r>
              <a:rPr lang="it-IT" b="1" dirty="0">
                <a:highlight>
                  <a:srgbClr val="FFFF00"/>
                </a:highlight>
              </a:rPr>
              <a:t>Progettazione</a:t>
            </a:r>
          </a:p>
          <a:p>
            <a:endParaRPr lang="it-IT" dirty="0"/>
          </a:p>
          <a:p>
            <a:r>
              <a:rPr lang="it-IT" i="1" dirty="0">
                <a:solidFill>
                  <a:srgbClr val="FF0000"/>
                </a:solidFill>
              </a:rPr>
              <a:t>Ma tanto la so!! </a:t>
            </a:r>
            <a:r>
              <a:rPr lang="it-IT" i="1" dirty="0"/>
              <a:t>E ci siamo già fregati in partenza</a:t>
            </a:r>
          </a:p>
          <a:p>
            <a:endParaRPr lang="it-IT" dirty="0"/>
          </a:p>
          <a:p>
            <a:r>
              <a:rPr lang="it-IT" dirty="0"/>
              <a:t>Se dobbiamo affrontare un lavoro di gruppo, dobbiamo capire da subito </a:t>
            </a:r>
          </a:p>
          <a:p>
            <a:pPr marL="285750" indent="-285750">
              <a:buFont typeface="Arial" panose="020B0604020202020204" pitchFamily="34" charset="0"/>
              <a:buChar char="•"/>
            </a:pPr>
            <a:r>
              <a:rPr lang="it-IT" dirty="0"/>
              <a:t>quali siano i compiti, </a:t>
            </a:r>
          </a:p>
          <a:p>
            <a:pPr marL="285750" indent="-285750">
              <a:buFont typeface="Arial" panose="020B0604020202020204" pitchFamily="34" charset="0"/>
              <a:buChar char="•"/>
            </a:pPr>
            <a:r>
              <a:rPr lang="it-IT" dirty="0"/>
              <a:t>cosa serve per eseguirli,</a:t>
            </a:r>
          </a:p>
          <a:p>
            <a:r>
              <a:rPr lang="it-IT" dirty="0"/>
              <a:t>e soprattutto </a:t>
            </a:r>
          </a:p>
          <a:p>
            <a:pPr marL="285750" indent="-285750">
              <a:buFont typeface="Arial" panose="020B0604020202020204" pitchFamily="34" charset="0"/>
              <a:buChar char="•"/>
            </a:pPr>
            <a:r>
              <a:rPr lang="it-IT" dirty="0"/>
              <a:t>chi sarà il responsabile di quella parte del progetto. </a:t>
            </a:r>
          </a:p>
          <a:p>
            <a:endParaRPr lang="it-IT" dirty="0"/>
          </a:p>
          <a:p>
            <a:r>
              <a:rPr lang="it-IT" dirty="0"/>
              <a:t>Ogni membro del gruppo dovrà essere in grado di sostenere tutti i ruoli, che a rotazione andrete ad erogare nelle varie uscite con gli over60</a:t>
            </a:r>
          </a:p>
          <a:p>
            <a:endParaRPr lang="it-IT" dirty="0"/>
          </a:p>
          <a:p>
            <a:r>
              <a:rPr lang="it-IT" dirty="0"/>
              <a:t>Questo documento non vuole essere minuzioso di dettagli per alcuni motivi molto semplici:</a:t>
            </a:r>
          </a:p>
          <a:p>
            <a:pPr marL="285750" indent="-285750">
              <a:buFont typeface="Arial" panose="020B0604020202020204" pitchFamily="34" charset="0"/>
              <a:buChar char="•"/>
            </a:pPr>
            <a:r>
              <a:rPr lang="it-IT" dirty="0"/>
              <a:t>I nostri clienti potrebbero usare pc/tablet della scuola o personali</a:t>
            </a:r>
          </a:p>
          <a:p>
            <a:pPr marL="285750" indent="-285750">
              <a:buFont typeface="Arial" panose="020B0604020202020204" pitchFamily="34" charset="0"/>
              <a:buChar char="•"/>
            </a:pPr>
            <a:r>
              <a:rPr lang="it-IT" dirty="0"/>
              <a:t>Potrebbero usare Windows/Mac/Android/IOS….</a:t>
            </a:r>
          </a:p>
          <a:p>
            <a:pPr marL="285750" indent="-285750">
              <a:buFont typeface="Arial" panose="020B0604020202020204" pitchFamily="34" charset="0"/>
              <a:buChar char="•"/>
            </a:pPr>
            <a:r>
              <a:rPr lang="it-IT" dirty="0"/>
              <a:t>Attingendo alle slide del corso potreste decidere di affrontare alcuni degli argomenti proposti</a:t>
            </a:r>
          </a:p>
          <a:p>
            <a:r>
              <a:rPr lang="it-IT" dirty="0"/>
              <a:t>sulla base dei feedback ricevuti dal vostro pubblico</a:t>
            </a:r>
          </a:p>
          <a:p>
            <a:endParaRPr lang="it-IT" dirty="0"/>
          </a:p>
          <a:p>
            <a:r>
              <a:rPr lang="it-IT" dirty="0"/>
              <a:t>Ma alla base di tutto resta l’organizzazione e la preparazione</a:t>
            </a:r>
          </a:p>
        </p:txBody>
      </p:sp>
    </p:spTree>
    <p:extLst>
      <p:ext uri="{BB962C8B-B14F-4D97-AF65-F5344CB8AC3E}">
        <p14:creationId xmlns:p14="http://schemas.microsoft.com/office/powerpoint/2010/main" val="272525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B6C9B-06A3-4EB6-938D-B2380F01A17E}"/>
              </a:ext>
            </a:extLst>
          </p:cNvPr>
          <p:cNvSpPr txBox="1"/>
          <p:nvPr/>
        </p:nvSpPr>
        <p:spPr>
          <a:xfrm>
            <a:off x="440871" y="1268759"/>
            <a:ext cx="8566883" cy="4801314"/>
          </a:xfrm>
          <a:prstGeom prst="rect">
            <a:avLst/>
          </a:prstGeom>
          <a:noFill/>
        </p:spPr>
        <p:txBody>
          <a:bodyPr wrap="square" rtlCol="0">
            <a:spAutoFit/>
          </a:bodyPr>
          <a:lstStyle/>
          <a:p>
            <a:r>
              <a:rPr lang="it-IT" b="1" dirty="0">
                <a:highlight>
                  <a:srgbClr val="FFFF00"/>
                </a:highlight>
              </a:rPr>
              <a:t>Progettazione</a:t>
            </a:r>
          </a:p>
          <a:p>
            <a:endParaRPr lang="it-IT" dirty="0"/>
          </a:p>
          <a:p>
            <a:r>
              <a:rPr lang="it-IT" dirty="0"/>
              <a:t>Dove si svolgerà l’incontro? </a:t>
            </a:r>
            <a:r>
              <a:rPr lang="it-IT" b="1" dirty="0"/>
              <a:t>In presenza?</a:t>
            </a:r>
          </a:p>
          <a:p>
            <a:r>
              <a:rPr lang="it-IT" dirty="0"/>
              <a:t> </a:t>
            </a:r>
          </a:p>
          <a:p>
            <a:pPr marL="285750" indent="-285750">
              <a:buFont typeface="Arial" panose="020B0604020202020204" pitchFamily="34" charset="0"/>
              <a:buChar char="•"/>
            </a:pPr>
            <a:r>
              <a:rPr lang="it-IT" dirty="0"/>
              <a:t>L’aula è stata prenotata?</a:t>
            </a:r>
          </a:p>
          <a:p>
            <a:pPr marL="285750" indent="-285750">
              <a:buFont typeface="Arial" panose="020B0604020202020204" pitchFamily="34" charset="0"/>
              <a:buChar char="•"/>
            </a:pPr>
            <a:r>
              <a:rPr lang="it-IT" dirty="0"/>
              <a:t>È pulita, con sufficienti tavoli e sedie, se possibile con carta e penna?</a:t>
            </a:r>
          </a:p>
          <a:p>
            <a:pPr marL="285750" indent="-285750">
              <a:buFont typeface="Arial" panose="020B0604020202020204" pitchFamily="34" charset="0"/>
              <a:buChar char="•"/>
            </a:pPr>
            <a:r>
              <a:rPr lang="it-IT" dirty="0"/>
              <a:t>C’è una lavagna da utilizzare per eventuali spiegazioni?</a:t>
            </a:r>
          </a:p>
          <a:p>
            <a:pPr marL="285750" indent="-285750">
              <a:buFont typeface="Arial" panose="020B0604020202020204" pitchFamily="34" charset="0"/>
              <a:buChar char="•"/>
            </a:pPr>
            <a:r>
              <a:rPr lang="it-IT" dirty="0"/>
              <a:t>È preparata per connettersi, e per proiettare eventuali slide (avete una LIM?)?</a:t>
            </a:r>
          </a:p>
          <a:p>
            <a:pPr marL="285750" indent="-285750">
              <a:buFont typeface="Arial" panose="020B0604020202020204" pitchFamily="34" charset="0"/>
              <a:buChar char="•"/>
            </a:pPr>
            <a:r>
              <a:rPr lang="it-IT" dirty="0"/>
              <a:t>Avete richiesto gli accessi (sia </a:t>
            </a:r>
            <a:r>
              <a:rPr lang="it-IT" dirty="0" err="1"/>
              <a:t>wifi</a:t>
            </a:r>
            <a:r>
              <a:rPr lang="it-IT" dirty="0"/>
              <a:t> che per persona esterna)?</a:t>
            </a:r>
          </a:p>
          <a:p>
            <a:pPr marL="285750" indent="-285750">
              <a:buFont typeface="Arial" panose="020B0604020202020204" pitchFamily="34" charset="0"/>
              <a:buChar char="•"/>
            </a:pPr>
            <a:r>
              <a:rPr lang="it-IT" dirty="0"/>
              <a:t>Se utilizzate dispositivi vostri, che siano in ordine e funzionanti, e rimessi in ordine dopo il corso</a:t>
            </a:r>
          </a:p>
          <a:p>
            <a:pPr marL="285750" indent="-285750">
              <a:buFont typeface="Arial" panose="020B0604020202020204" pitchFamily="34" charset="0"/>
              <a:buChar char="•"/>
            </a:pPr>
            <a:r>
              <a:rPr lang="it-IT" dirty="0"/>
              <a:t>C’è qualcuno che accoglie chi arriva?</a:t>
            </a:r>
          </a:p>
          <a:p>
            <a:pPr marL="285750" indent="-285750">
              <a:buFont typeface="Arial" panose="020B0604020202020204" pitchFamily="34" charset="0"/>
              <a:buChar char="•"/>
            </a:pPr>
            <a:r>
              <a:rPr lang="it-IT" dirty="0"/>
              <a:t>Avete pensato ad un eventuale foglio per raccogliere le firme dei partecipanti?</a:t>
            </a:r>
          </a:p>
          <a:p>
            <a:pPr marL="285750" indent="-285750">
              <a:buFont typeface="Arial" panose="020B0604020202020204" pitchFamily="34" charset="0"/>
              <a:buChar char="•"/>
            </a:pPr>
            <a:r>
              <a:rPr lang="it-IT" dirty="0"/>
              <a:t>Avete calcolato bene i tempi? Dovrete arrivare prima dei vostri studenti (che arriveranno in anticipo), quel tanto che basta per farsi trovare pronti </a:t>
            </a:r>
          </a:p>
          <a:p>
            <a:endParaRPr lang="it-IT" dirty="0"/>
          </a:p>
          <a:p>
            <a:r>
              <a:rPr lang="it-IT" u="sng" dirty="0"/>
              <a:t>Di fianco a questi punti, e ad altri che potrebbero venirvi in mente, metteteci un nome !!</a:t>
            </a:r>
          </a:p>
        </p:txBody>
      </p:sp>
      <p:pic>
        <p:nvPicPr>
          <p:cNvPr id="2054" name="Picture 6" descr="Dubbi e Domande - Peru Paradise Travel">
            <a:extLst>
              <a:ext uri="{FF2B5EF4-FFF2-40B4-BE49-F238E27FC236}">
                <a16:creationId xmlns:a16="http://schemas.microsoft.com/office/drawing/2014/main" id="{E2EAD27B-F517-4F5B-9218-ECB5C5ED5C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672" y="4746"/>
            <a:ext cx="3467886" cy="22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8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e domande essenziali per conoscersi meglio">
            <a:extLst>
              <a:ext uri="{FF2B5EF4-FFF2-40B4-BE49-F238E27FC236}">
                <a16:creationId xmlns:a16="http://schemas.microsoft.com/office/drawing/2014/main" id="{4EA5AA41-74DD-4898-82C2-3E1507FC9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886" y="0"/>
            <a:ext cx="3589566" cy="2017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B6C9B-06A3-4EB6-938D-B2380F01A17E}"/>
              </a:ext>
            </a:extLst>
          </p:cNvPr>
          <p:cNvSpPr txBox="1"/>
          <p:nvPr/>
        </p:nvSpPr>
        <p:spPr>
          <a:xfrm>
            <a:off x="432851" y="1096250"/>
            <a:ext cx="10339423" cy="4801314"/>
          </a:xfrm>
          <a:prstGeom prst="rect">
            <a:avLst/>
          </a:prstGeom>
          <a:noFill/>
        </p:spPr>
        <p:txBody>
          <a:bodyPr wrap="square" rtlCol="0">
            <a:spAutoFit/>
          </a:bodyPr>
          <a:lstStyle/>
          <a:p>
            <a:r>
              <a:rPr lang="it-IT" b="1" dirty="0">
                <a:highlight>
                  <a:srgbClr val="FFFF00"/>
                </a:highlight>
              </a:rPr>
              <a:t>Progettazione</a:t>
            </a:r>
          </a:p>
          <a:p>
            <a:endParaRPr lang="it-IT" dirty="0"/>
          </a:p>
          <a:p>
            <a:r>
              <a:rPr lang="it-IT" dirty="0"/>
              <a:t>Dove si svolgerà l’incontro? </a:t>
            </a:r>
            <a:r>
              <a:rPr lang="it-IT" b="1" dirty="0"/>
              <a:t>In remoto?</a:t>
            </a:r>
          </a:p>
          <a:p>
            <a:r>
              <a:rPr lang="it-IT" dirty="0"/>
              <a:t> </a:t>
            </a:r>
          </a:p>
          <a:p>
            <a:pPr marL="285750" indent="-285750">
              <a:buFont typeface="Arial" panose="020B0604020202020204" pitchFamily="34" charset="0"/>
              <a:buChar char="•"/>
            </a:pPr>
            <a:r>
              <a:rPr lang="it-IT" dirty="0"/>
              <a:t>Avete fornito le istruzioni su carta, spiegate in maniera semplice, su come collegarsi?</a:t>
            </a:r>
          </a:p>
          <a:p>
            <a:pPr marL="285750" indent="-285750">
              <a:buFont typeface="Arial" panose="020B0604020202020204" pitchFamily="34" charset="0"/>
              <a:buChar char="•"/>
            </a:pPr>
            <a:r>
              <a:rPr lang="it-IT" dirty="0"/>
              <a:t>Avete previsto un eventuale numero telefonico di supporto se non riescono a collegarsi?</a:t>
            </a:r>
          </a:p>
          <a:p>
            <a:pPr marL="285750" indent="-285750">
              <a:buFont typeface="Arial" panose="020B0604020202020204" pitchFamily="34" charset="0"/>
              <a:buChar char="•"/>
            </a:pPr>
            <a:r>
              <a:rPr lang="it-IT" dirty="0"/>
              <a:t>Fate un test con qualche familiare che non abbia un account già collegato alla scuola</a:t>
            </a:r>
          </a:p>
          <a:p>
            <a:pPr marL="285750" indent="-285750">
              <a:buFont typeface="Arial" panose="020B0604020202020204" pitchFamily="34" charset="0"/>
              <a:buChar char="•"/>
            </a:pPr>
            <a:r>
              <a:rPr lang="it-IT" dirty="0"/>
              <a:t>Avete fornito un link valido? Sarà lo stesso per tutte le lezioni? Serve nome e password?</a:t>
            </a:r>
          </a:p>
          <a:p>
            <a:pPr marL="285750" indent="-285750">
              <a:buFont typeface="Arial" panose="020B0604020202020204" pitchFamily="34" charset="0"/>
              <a:buChar char="•"/>
            </a:pPr>
            <a:r>
              <a:rPr lang="it-IT" dirty="0"/>
              <a:t>Dal vostro lato, siete pronti? Telecamere, se possibile cuffie con microfono, la rete funziona…?</a:t>
            </a:r>
          </a:p>
          <a:p>
            <a:pPr marL="285750" indent="-285750">
              <a:buFont typeface="Arial" panose="020B0604020202020204" pitchFamily="34" charset="0"/>
              <a:buChar char="•"/>
            </a:pPr>
            <a:r>
              <a:rPr lang="it-IT" dirty="0"/>
              <a:t>C’è qualcuno che accoglie chi arriva, si segna i nomi dei partecipanti e li informa di cosa succederà nei prossimi minuti?</a:t>
            </a:r>
          </a:p>
          <a:p>
            <a:pPr marL="285750" indent="-285750">
              <a:buFont typeface="Arial" panose="020B0604020202020204" pitchFamily="34" charset="0"/>
              <a:buChar char="•"/>
            </a:pPr>
            <a:r>
              <a:rPr lang="it-IT" dirty="0"/>
              <a:t>Questo vale anche qui, avete calcolato bene i tempi? Dovrete arrivare prima dei vostri studenti (che arriveranno in anticipo), quel tanto che basta per farsi trovare pronti </a:t>
            </a:r>
          </a:p>
          <a:p>
            <a:endParaRPr lang="it-IT" dirty="0"/>
          </a:p>
          <a:p>
            <a:r>
              <a:rPr lang="it-IT" u="sng" dirty="0"/>
              <a:t>Di fianco a questi punti, e ad altri che potrebbero venirvi in mente, metteteci un nome !!</a:t>
            </a:r>
          </a:p>
          <a:p>
            <a:endParaRPr lang="it-IT" dirty="0"/>
          </a:p>
          <a:p>
            <a:r>
              <a:rPr lang="it-IT" dirty="0"/>
              <a:t>Naturalmente, il materiale messo a disposizione da ABC Digital su slide andrebbe letto prima!!</a:t>
            </a:r>
          </a:p>
        </p:txBody>
      </p:sp>
    </p:spTree>
    <p:extLst>
      <p:ext uri="{BB962C8B-B14F-4D97-AF65-F5344CB8AC3E}">
        <p14:creationId xmlns:p14="http://schemas.microsoft.com/office/powerpoint/2010/main" val="45054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mino-amici - Avvisi Revisioni">
            <a:extLst>
              <a:ext uri="{FF2B5EF4-FFF2-40B4-BE49-F238E27FC236}">
                <a16:creationId xmlns:a16="http://schemas.microsoft.com/office/drawing/2014/main" id="{FCF5447C-C225-46D0-9588-29BD426D0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672719"/>
            <a:ext cx="5905500" cy="4829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B6C9B-06A3-4EB6-938D-B2380F01A17E}"/>
              </a:ext>
            </a:extLst>
          </p:cNvPr>
          <p:cNvSpPr txBox="1"/>
          <p:nvPr/>
        </p:nvSpPr>
        <p:spPr>
          <a:xfrm>
            <a:off x="384725" y="1124380"/>
            <a:ext cx="6697864" cy="5355312"/>
          </a:xfrm>
          <a:prstGeom prst="rect">
            <a:avLst/>
          </a:prstGeom>
          <a:noFill/>
        </p:spPr>
        <p:txBody>
          <a:bodyPr wrap="square" rtlCol="0">
            <a:spAutoFit/>
          </a:bodyPr>
          <a:lstStyle/>
          <a:p>
            <a:r>
              <a:rPr lang="it-IT" b="1" dirty="0">
                <a:highlight>
                  <a:srgbClr val="FFFF00"/>
                </a:highlight>
              </a:rPr>
              <a:t>Progettazione</a:t>
            </a:r>
          </a:p>
          <a:p>
            <a:endParaRPr lang="it-IT" dirty="0"/>
          </a:p>
          <a:p>
            <a:r>
              <a:rPr lang="it-IT" dirty="0"/>
              <a:t>Che sia il primo incontro o quelli successivi, ogni lezione va preparata</a:t>
            </a:r>
          </a:p>
          <a:p>
            <a:r>
              <a:rPr lang="it-IT" dirty="0"/>
              <a:t>Se avete l’opportunità di trovarvi in gruppo, preparatevi su un argomento e a turno esponete qualche slide a testa.</a:t>
            </a:r>
          </a:p>
          <a:p>
            <a:endParaRPr lang="it-IT" dirty="0"/>
          </a:p>
          <a:p>
            <a:r>
              <a:rPr lang="it-IT" dirty="0"/>
              <a:t>Sempre se potete, provate a filmarvi e poi riguardarvi (ricordo che la divulgazione esterna di immagini è reato) e provate prima voi e poi gli altri del team a suggerire punti di miglioramento (postura, tono di voce, preparazione, veloce/lento….)</a:t>
            </a:r>
          </a:p>
          <a:p>
            <a:endParaRPr lang="it-IT" dirty="0"/>
          </a:p>
          <a:p>
            <a:r>
              <a:rPr lang="it-IT" dirty="0"/>
              <a:t>Il docente o il tutor presente alla lezione potrebbero darvi dei consigli</a:t>
            </a:r>
          </a:p>
          <a:p>
            <a:r>
              <a:rPr lang="it-IT" dirty="0"/>
              <a:t>Tenete sempre in mente che la prima impressione è quella che conta, se lasciate intendere che siete impreparati il vostro cliente potrebbe decidere di non dedicarvi altro tempo</a:t>
            </a:r>
          </a:p>
          <a:p>
            <a:endParaRPr lang="it-IT" dirty="0"/>
          </a:p>
          <a:p>
            <a:r>
              <a:rPr lang="it-IT" dirty="0"/>
              <a:t>Durante la preparazione provate a fare domande mentre uno espone, non per disturbare ma per testare la capacità di riprendere un discorso interrotto.</a:t>
            </a:r>
          </a:p>
        </p:txBody>
      </p:sp>
    </p:spTree>
    <p:extLst>
      <p:ext uri="{BB962C8B-B14F-4D97-AF65-F5344CB8AC3E}">
        <p14:creationId xmlns:p14="http://schemas.microsoft.com/office/powerpoint/2010/main" val="249466816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9C885721592749BEBFA1B071E9EF6D" ma:contentTypeVersion="12" ma:contentTypeDescription="Create a new document." ma:contentTypeScope="" ma:versionID="903e6b2cb9b44ef00e51a95819812638">
  <xsd:schema xmlns:xsd="http://www.w3.org/2001/XMLSchema" xmlns:xs="http://www.w3.org/2001/XMLSchema" xmlns:p="http://schemas.microsoft.com/office/2006/metadata/properties" xmlns:ns2="cae524dc-36fb-44a8-a8ea-1648dd569bfb" xmlns:ns3="48ad6cbb-47a7-4da5-86b4-f57e49e3eea9" targetNamespace="http://schemas.microsoft.com/office/2006/metadata/properties" ma:root="true" ma:fieldsID="22e19c15eb898f5d94b4fba1a33a8b24" ns2:_="" ns3:_="">
    <xsd:import namespace="cae524dc-36fb-44a8-a8ea-1648dd569bfb"/>
    <xsd:import namespace="48ad6cbb-47a7-4da5-86b4-f57e49e3ee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524dc-36fb-44a8-a8ea-1648dd569b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ad6cbb-47a7-4da5-86b4-f57e49e3ee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874C2-832B-47CC-B686-03CAD40CF51C}">
  <ds:schemaRefs>
    <ds:schemaRef ds:uri="http://schemas.microsoft.com/office/2006/metadata/properties"/>
    <ds:schemaRef ds:uri="cae524dc-36fb-44a8-a8ea-1648dd569bf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8ad6cbb-47a7-4da5-86b4-f57e49e3eea9"/>
    <ds:schemaRef ds:uri="http://www.w3.org/XML/1998/namespace"/>
    <ds:schemaRef ds:uri="http://purl.org/dc/dcmitype/"/>
  </ds:schemaRefs>
</ds:datastoreItem>
</file>

<file path=customXml/itemProps2.xml><?xml version="1.0" encoding="utf-8"?>
<ds:datastoreItem xmlns:ds="http://schemas.openxmlformats.org/officeDocument/2006/customXml" ds:itemID="{FB409411-6472-4B91-BF84-6438EED0A677}">
  <ds:schemaRefs>
    <ds:schemaRef ds:uri="http://schemas.microsoft.com/sharepoint/v3/contenttype/forms"/>
  </ds:schemaRefs>
</ds:datastoreItem>
</file>

<file path=customXml/itemProps3.xml><?xml version="1.0" encoding="utf-8"?>
<ds:datastoreItem xmlns:ds="http://schemas.openxmlformats.org/officeDocument/2006/customXml" ds:itemID="{11E660EA-8CC6-464F-AE7E-D61F4D16A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524dc-36fb-44a8-a8ea-1648dd569bfb"/>
    <ds:schemaRef ds:uri="48ad6cbb-47a7-4da5-86b4-f57e49e3ee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7361</TotalTime>
  <Words>2652</Words>
  <Application>Microsoft Office PowerPoint</Application>
  <PresentationFormat>Widescreen</PresentationFormat>
  <Paragraphs>284</Paragraphs>
  <Slides>29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Studio dell’interlocutore</vt:lpstr>
      <vt:lpstr>Le tipologie dei partecipanti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CONDIZIONI PER IL SUCCESSO </vt:lpstr>
      <vt:lpstr>Passione</vt:lpstr>
      <vt:lpstr>LINGUAGGIO</vt:lpstr>
      <vt:lpstr>Preparazione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Bianchi, Francesca</dc:creator>
  <cp:lastModifiedBy>Bottegal, Fabio (Partner Business Manager)</cp:lastModifiedBy>
  <cp:revision>250</cp:revision>
  <dcterms:modified xsi:type="dcterms:W3CDTF">2023-01-06T01:45:21Z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0x0101004D9C885721592749BEBFA1B071E9EF6D</vt:lpwstr>
  </property>
</Properties>
</file>